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60" r:id="rId3"/>
    <p:sldId id="317" r:id="rId4"/>
    <p:sldId id="346" r:id="rId5"/>
    <p:sldId id="279" r:id="rId6"/>
    <p:sldId id="280" r:id="rId7"/>
    <p:sldId id="282" r:id="rId8"/>
    <p:sldId id="283" r:id="rId9"/>
    <p:sldId id="281" r:id="rId10"/>
    <p:sldId id="340" r:id="rId11"/>
    <p:sldId id="341" r:id="rId12"/>
    <p:sldId id="265" r:id="rId13"/>
    <p:sldId id="266" r:id="rId14"/>
    <p:sldId id="267" r:id="rId15"/>
    <p:sldId id="268" r:id="rId16"/>
    <p:sldId id="269" r:id="rId17"/>
    <p:sldId id="270" r:id="rId18"/>
    <p:sldId id="271" r:id="rId19"/>
    <p:sldId id="272" r:id="rId20"/>
    <p:sldId id="273" r:id="rId21"/>
    <p:sldId id="274" r:id="rId22"/>
    <p:sldId id="275" r:id="rId23"/>
    <p:sldId id="342" r:id="rId24"/>
    <p:sldId id="276" r:id="rId25"/>
    <p:sldId id="320" r:id="rId26"/>
    <p:sldId id="344" r:id="rId27"/>
    <p:sldId id="345" r:id="rId28"/>
    <p:sldId id="337"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4"/>
    <p:restoredTop sz="69333"/>
  </p:normalViewPr>
  <p:slideViewPr>
    <p:cSldViewPr snapToGrid="0" snapToObjects="1">
      <p:cViewPr>
        <p:scale>
          <a:sx n="130" d="100"/>
          <a:sy n="130" d="100"/>
        </p:scale>
        <p:origin x="148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ducation.launchcode.org/liftoff/articles/technical-resum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05663c4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b="0" i="0" u="none" strike="noStrike" cap="none" dirty="0">
                <a:solidFill>
                  <a:srgbClr val="000000"/>
                </a:solidFill>
                <a:effectLst/>
                <a:latin typeface="Arial"/>
                <a:cs typeface="Arial"/>
                <a:sym typeface="Arial"/>
              </a:rPr>
              <a:t>We have been answering coding questions every class period the reason for that is this</a:t>
            </a:r>
            <a:endParaRPr lang="en" dirty="0"/>
          </a:p>
        </p:txBody>
      </p:sp>
    </p:spTree>
    <p:extLst>
      <p:ext uri="{BB962C8B-B14F-4D97-AF65-F5344CB8AC3E}">
        <p14:creationId xmlns:p14="http://schemas.microsoft.com/office/powerpoint/2010/main" val="24461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522564c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522564c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We can just remove technical here for a second and visit the interview part of this….</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Read the job description</a:t>
            </a:r>
          </a:p>
          <a:p>
            <a:pPr marL="628650" lvl="1" indent="-171450" algn="l" rtl="0">
              <a:spcBef>
                <a:spcPts val="0"/>
              </a:spcBef>
              <a:spcAft>
                <a:spcPts val="0"/>
              </a:spcAft>
              <a:buFont typeface="Arial" panose="020B0604020202020204" pitchFamily="34" charset="0"/>
              <a:buChar char="•"/>
            </a:pPr>
            <a:r>
              <a:rPr lang="en-US" dirty="0"/>
              <a:t>Tech stack – Is it the tech stack you want to work in? Is it a tech stack you have experience with?</a:t>
            </a:r>
          </a:p>
          <a:p>
            <a:pPr marL="628650" lvl="1" indent="-171450" algn="l" rtl="0">
              <a:spcBef>
                <a:spcPts val="0"/>
              </a:spcBef>
              <a:spcAft>
                <a:spcPts val="0"/>
              </a:spcAft>
              <a:buFont typeface="Arial" panose="020B0604020202020204" pitchFamily="34" charset="0"/>
              <a:buChar char="•"/>
            </a:pPr>
            <a:r>
              <a:rPr lang="en-US" dirty="0"/>
              <a:t>Skills – What skills are they looking for? Do you have them can you cater your resume to that?</a:t>
            </a:r>
          </a:p>
          <a:p>
            <a:pPr marL="628650" lvl="1" indent="-171450" algn="l" rtl="0">
              <a:spcBef>
                <a:spcPts val="0"/>
              </a:spcBef>
              <a:spcAft>
                <a:spcPts val="0"/>
              </a:spcAft>
              <a:buFont typeface="Arial" panose="020B0604020202020204" pitchFamily="34" charset="0"/>
              <a:buChar char="•"/>
            </a:pPr>
            <a:r>
              <a:rPr lang="en-US" dirty="0"/>
              <a:t>Requirements – note MOST OF here if you meet all the requirements for a job that is great but what are you going to learn in that job to grow?</a:t>
            </a:r>
          </a:p>
          <a:p>
            <a:pPr marL="171450" lvl="0" indent="-171450" algn="l" rtl="0">
              <a:spcBef>
                <a:spcPts val="0"/>
              </a:spcBef>
              <a:spcAft>
                <a:spcPts val="0"/>
              </a:spcAft>
              <a:buFont typeface="Arial" panose="020B0604020202020204" pitchFamily="34" charset="0"/>
              <a:buChar char="•"/>
            </a:pPr>
            <a:r>
              <a:rPr lang="en-US" dirty="0"/>
              <a:t>Research the company you are applying for</a:t>
            </a:r>
          </a:p>
          <a:p>
            <a:pPr marL="628650" lvl="1" indent="-171450" algn="l" rtl="0">
              <a:spcBef>
                <a:spcPts val="0"/>
              </a:spcBef>
              <a:spcAft>
                <a:spcPts val="0"/>
              </a:spcAft>
              <a:buFont typeface="Arial" panose="020B0604020202020204" pitchFamily="34" charset="0"/>
              <a:buChar char="•"/>
            </a:pPr>
            <a:r>
              <a:rPr lang="en-US" i="1" dirty="0"/>
              <a:t>People have recently applied to Boeing what is it’s mission statement? </a:t>
            </a:r>
          </a:p>
          <a:p>
            <a:pPr marL="1085850" lvl="2" indent="-171450" algn="l" rtl="0">
              <a:spcBef>
                <a:spcPts val="0"/>
              </a:spcBef>
              <a:spcAft>
                <a:spcPts val="0"/>
              </a:spcAft>
              <a:buFont typeface="Arial" panose="020B0604020202020204" pitchFamily="34" charset="0"/>
              <a:buChar char="•"/>
            </a:pPr>
            <a:r>
              <a:rPr lang="en-US" sz="1100" b="1" i="1" u="none" strike="noStrike" cap="none" dirty="0">
                <a:solidFill>
                  <a:srgbClr val="000000"/>
                </a:solidFill>
                <a:effectLst/>
                <a:latin typeface="Arial"/>
                <a:ea typeface="Arial"/>
                <a:cs typeface="Arial"/>
                <a:sym typeface="Arial"/>
              </a:rPr>
              <a:t>“People working together as a global enterprise for aerospace industry leadership</a:t>
            </a:r>
            <a:r>
              <a:rPr lang="en-US" sz="1100" b="0" i="1" u="none" strike="noStrike" cap="none" dirty="0">
                <a:solidFill>
                  <a:srgbClr val="000000"/>
                </a:solidFill>
                <a:effectLst/>
                <a:latin typeface="Arial"/>
                <a:ea typeface="Arial"/>
                <a:cs typeface="Arial"/>
                <a:sym typeface="Arial"/>
              </a:rPr>
              <a:t>.”</a:t>
            </a:r>
          </a:p>
          <a:p>
            <a:pPr marL="628650" lvl="1" indent="-171450" algn="l" rtl="0">
              <a:spcBef>
                <a:spcPts val="0"/>
              </a:spcBef>
              <a:spcAft>
                <a:spcPts val="0"/>
              </a:spcAft>
              <a:buFont typeface="Arial" panose="020B0604020202020204" pitchFamily="34" charset="0"/>
              <a:buChar char="•"/>
            </a:pPr>
            <a:r>
              <a:rPr lang="en-US" b="0" i="1" u="none" strike="noStrike" cap="none" dirty="0">
                <a:solidFill>
                  <a:srgbClr val="000000"/>
                </a:solidFill>
                <a:effectLst/>
                <a:latin typeface="Arial"/>
                <a:cs typeface="Arial"/>
                <a:sym typeface="Arial"/>
              </a:rPr>
              <a:t>Values</a:t>
            </a:r>
          </a:p>
          <a:p>
            <a:pPr marL="1085850" lvl="2" indent="-171450" algn="l" rtl="0">
              <a:spcBef>
                <a:spcPts val="0"/>
              </a:spcBef>
              <a:spcAft>
                <a:spcPts val="0"/>
              </a:spcAft>
              <a:buFont typeface="Arial" panose="020B0604020202020204" pitchFamily="34" charset="0"/>
              <a:buChar char="•"/>
            </a:pPr>
            <a:r>
              <a:rPr lang="en-US" sz="1100" b="0" i="1" u="none" strike="noStrike" cap="none" dirty="0">
                <a:solidFill>
                  <a:srgbClr val="000000"/>
                </a:solidFill>
                <a:effectLst/>
                <a:latin typeface="Arial"/>
                <a:ea typeface="Arial"/>
                <a:cs typeface="Arial"/>
                <a:sym typeface="Arial"/>
              </a:rPr>
              <a:t>Start with engineering excellence.</a:t>
            </a:r>
          </a:p>
          <a:p>
            <a:pPr marL="1085850" lvl="2" indent="-171450" algn="l" rtl="0">
              <a:spcBef>
                <a:spcPts val="0"/>
              </a:spcBef>
              <a:spcAft>
                <a:spcPts val="0"/>
              </a:spcAft>
              <a:buFont typeface="Arial" panose="020B0604020202020204" pitchFamily="34" charset="0"/>
              <a:buChar char="•"/>
            </a:pPr>
            <a:r>
              <a:rPr lang="en-US" sz="1100" b="0" i="1" u="none" strike="noStrike" cap="none" dirty="0">
                <a:solidFill>
                  <a:srgbClr val="000000"/>
                </a:solidFill>
                <a:effectLst/>
                <a:latin typeface="Arial"/>
                <a:ea typeface="Arial"/>
                <a:cs typeface="Arial"/>
                <a:sym typeface="Arial"/>
              </a:rPr>
              <a:t>Be accountable — from beginning to end.</a:t>
            </a:r>
          </a:p>
          <a:p>
            <a:pPr marL="1085850" lvl="2" indent="-171450" algn="l" rtl="0">
              <a:spcBef>
                <a:spcPts val="0"/>
              </a:spcBef>
              <a:spcAft>
                <a:spcPts val="0"/>
              </a:spcAft>
              <a:buFont typeface="Arial" panose="020B0604020202020204" pitchFamily="34" charset="0"/>
              <a:buChar char="•"/>
            </a:pPr>
            <a:r>
              <a:rPr lang="en-US" sz="1100" b="0" i="1" u="none" strike="noStrike" cap="none" dirty="0">
                <a:solidFill>
                  <a:srgbClr val="000000"/>
                </a:solidFill>
                <a:effectLst/>
                <a:latin typeface="Arial"/>
                <a:ea typeface="Arial"/>
                <a:cs typeface="Arial"/>
                <a:sym typeface="Arial"/>
              </a:rPr>
              <a:t>Apply Lean principles</a:t>
            </a:r>
          </a:p>
          <a:p>
            <a:pPr marL="1085850" lvl="2" indent="-171450" algn="l" rtl="0">
              <a:spcBef>
                <a:spcPts val="0"/>
              </a:spcBef>
              <a:spcAft>
                <a:spcPts val="0"/>
              </a:spcAft>
              <a:buFont typeface="Arial" panose="020B0604020202020204" pitchFamily="34" charset="0"/>
              <a:buChar char="•"/>
            </a:pPr>
            <a:r>
              <a:rPr lang="en-US" sz="1100" b="1" i="1" u="none" strike="noStrike" cap="none" dirty="0">
                <a:solidFill>
                  <a:srgbClr val="000000"/>
                </a:solidFill>
                <a:effectLst/>
                <a:latin typeface="Arial"/>
                <a:ea typeface="Arial"/>
                <a:cs typeface="Arial"/>
                <a:sym typeface="Arial"/>
              </a:rPr>
              <a:t>Eliminate traveled work</a:t>
            </a:r>
            <a:r>
              <a:rPr lang="en-US" sz="1100" b="0" i="1" u="none" strike="noStrike" cap="none" dirty="0">
                <a:solidFill>
                  <a:srgbClr val="000000"/>
                </a:solidFill>
                <a:effectLst/>
                <a:latin typeface="Arial"/>
                <a:ea typeface="Arial"/>
                <a:cs typeface="Arial"/>
                <a:sym typeface="Arial"/>
              </a:rPr>
              <a:t>. – to things right the first way to eliminate having to do it again.</a:t>
            </a:r>
          </a:p>
          <a:p>
            <a:pPr marL="1085850" lvl="2" indent="-171450" algn="l" rtl="0">
              <a:spcBef>
                <a:spcPts val="0"/>
              </a:spcBef>
              <a:spcAft>
                <a:spcPts val="0"/>
              </a:spcAft>
              <a:buFont typeface="Arial" panose="020B0604020202020204" pitchFamily="34" charset="0"/>
              <a:buChar char="•"/>
            </a:pPr>
            <a:r>
              <a:rPr lang="en-US" sz="1100" b="0" i="1" u="none" strike="noStrike" cap="none" dirty="0">
                <a:solidFill>
                  <a:srgbClr val="000000"/>
                </a:solidFill>
                <a:effectLst/>
                <a:latin typeface="Arial"/>
                <a:ea typeface="Arial"/>
                <a:cs typeface="Arial"/>
                <a:sym typeface="Arial"/>
              </a:rPr>
              <a:t>Reward predictability and stability — everywhere in our business.</a:t>
            </a:r>
          </a:p>
          <a:p>
            <a:pPr marL="1085850" lvl="2" indent="-171450" algn="l" rtl="0">
              <a:spcBef>
                <a:spcPts val="0"/>
              </a:spcBef>
              <a:spcAft>
                <a:spcPts val="0"/>
              </a:spcAft>
              <a:buFont typeface="Arial" panose="020B0604020202020204" pitchFamily="34" charset="0"/>
              <a:buChar char="•"/>
            </a:pPr>
            <a:r>
              <a:rPr lang="en-US" sz="1100" b="0" i="1" u="none" strike="noStrike" cap="none" dirty="0">
                <a:solidFill>
                  <a:srgbClr val="000000"/>
                </a:solidFill>
                <a:effectLst/>
                <a:latin typeface="Arial"/>
                <a:ea typeface="Arial"/>
                <a:cs typeface="Arial"/>
                <a:sym typeface="Arial"/>
              </a:rPr>
              <a:t>Lead on safety, quality, integrity and sustainability.</a:t>
            </a:r>
          </a:p>
          <a:p>
            <a:pPr marL="628650" lvl="1" indent="-171450" algn="l" rtl="0">
              <a:spcBef>
                <a:spcPts val="0"/>
              </a:spcBef>
              <a:spcAft>
                <a:spcPts val="0"/>
              </a:spcAft>
              <a:buFont typeface="Arial" panose="020B0604020202020204" pitchFamily="34" charset="0"/>
              <a:buChar char="•"/>
            </a:pPr>
            <a:r>
              <a:rPr lang="en-US" b="0" i="1" u="none" strike="noStrike" cap="none" dirty="0">
                <a:solidFill>
                  <a:srgbClr val="000000"/>
                </a:solidFill>
                <a:effectLst/>
                <a:latin typeface="Arial"/>
                <a:cs typeface="Arial"/>
                <a:sym typeface="Arial"/>
              </a:rPr>
              <a:t>Principals</a:t>
            </a:r>
          </a:p>
          <a:p>
            <a:pPr marL="1085850" marR="0" lvl="2"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1" i="1" u="none" strike="noStrike" cap="none" dirty="0">
                <a:solidFill>
                  <a:srgbClr val="000000"/>
                </a:solidFill>
                <a:effectLst/>
                <a:latin typeface="Arial"/>
                <a:ea typeface="Arial"/>
                <a:cs typeface="Arial"/>
                <a:sym typeface="Arial"/>
              </a:rPr>
              <a:t>integrity, respect, accountability and inclusion</a:t>
            </a:r>
            <a:endParaRPr lang="en-US" sz="1100" b="1" i="0" u="none" strike="noStrike" cap="none" dirty="0">
              <a:solidFill>
                <a:srgbClr val="000000"/>
              </a:solidFill>
              <a:effectLst/>
              <a:latin typeface="Arial"/>
              <a:ea typeface="Arial"/>
              <a:cs typeface="Arial"/>
              <a:sym typeface="Arial"/>
            </a:endParaRP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b="0" i="0" u="none" strike="noStrike" cap="none" dirty="0">
                <a:solidFill>
                  <a:srgbClr val="000000"/>
                </a:solidFill>
                <a:effectLst/>
                <a:latin typeface="Arial"/>
                <a:ea typeface="Arial"/>
                <a:cs typeface="Arial"/>
                <a:sym typeface="Arial"/>
              </a:rPr>
              <a:t>BEING ABLE TO TALK ABOUT THIS THINGS shows you are interested in the job over just saying you are (the action of spending time outside of the interview preparing indicates this)</a:t>
            </a:r>
            <a:endParaRPr lang="en-US" sz="1100" b="0" i="1"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buFont typeface="Arial" panose="020B0604020202020204" pitchFamily="34" charset="0"/>
              <a:buChar char="•"/>
            </a:pPr>
            <a:r>
              <a:rPr lang="en-US" b="0" i="0" u="none" strike="noStrike" cap="none" dirty="0">
                <a:solidFill>
                  <a:srgbClr val="000000"/>
                </a:solidFill>
                <a:effectLst/>
                <a:latin typeface="Arial"/>
                <a:cs typeface="Arial"/>
                <a:sym typeface="Arial"/>
              </a:rPr>
              <a:t>Google things about the company use sites like LinkedIn, Indeed, Glassdoor, and </a:t>
            </a:r>
            <a:r>
              <a:rPr lang="en-US" b="0" i="0" u="none" strike="noStrike" cap="none" dirty="0" err="1">
                <a:solidFill>
                  <a:srgbClr val="000000"/>
                </a:solidFill>
                <a:effectLst/>
                <a:latin typeface="Arial"/>
                <a:cs typeface="Arial"/>
                <a:sym typeface="Arial"/>
              </a:rPr>
              <a:t>Comparibly</a:t>
            </a:r>
            <a:endParaRPr lang="en-US" b="0" i="0" u="none" strike="noStrike" cap="none" dirty="0">
              <a:solidFill>
                <a:srgbClr val="000000"/>
              </a:solidFill>
              <a:effectLst/>
              <a:latin typeface="Arial"/>
              <a:cs typeface="Arial"/>
              <a:sym typeface="Arial"/>
            </a:endParaRPr>
          </a:p>
          <a:p>
            <a:pPr marL="628650" lvl="1" indent="-171450" algn="l" rtl="0">
              <a:spcBef>
                <a:spcPts val="0"/>
              </a:spcBef>
              <a:spcAft>
                <a:spcPts val="0"/>
              </a:spcAft>
              <a:buFont typeface="Arial" panose="020B0604020202020204" pitchFamily="34" charset="0"/>
              <a:buChar char="•"/>
            </a:pPr>
            <a:r>
              <a:rPr lang="en-US" b="0" i="0" u="none" strike="noStrike" cap="none" dirty="0">
                <a:solidFill>
                  <a:srgbClr val="000000"/>
                </a:solidFill>
                <a:effectLst/>
                <a:latin typeface="Arial"/>
                <a:cs typeface="Arial"/>
                <a:sym typeface="Arial"/>
              </a:rPr>
              <a:t>Use your network!! I reached out to Derek about a job offer I have from his company to find out more about the company internally</a:t>
            </a:r>
          </a:p>
          <a:p>
            <a:pPr marL="171450" lvl="0" indent="-171450" algn="l" rtl="0">
              <a:spcBef>
                <a:spcPts val="0"/>
              </a:spcBef>
              <a:spcAft>
                <a:spcPts val="0"/>
              </a:spcAft>
              <a:buFont typeface="Arial" panose="020B0604020202020204" pitchFamily="34" charset="0"/>
              <a:buChar char="•"/>
            </a:pPr>
            <a:endParaRPr lang="en-US" b="0" i="0" u="none" strike="noStrike" cap="none" dirty="0">
              <a:solidFill>
                <a:srgbClr val="000000"/>
              </a:solidFill>
              <a:effectLst/>
              <a:latin typeface="Arial"/>
              <a:cs typeface="Arial"/>
              <a:sym typeface="Arial"/>
            </a:endParaRPr>
          </a:p>
          <a:p>
            <a:pPr marL="171450" lvl="0" indent="-171450" algn="l" rtl="0">
              <a:spcBef>
                <a:spcPts val="0"/>
              </a:spcBef>
              <a:spcAft>
                <a:spcPts val="0"/>
              </a:spcAft>
              <a:buFont typeface="Arial" panose="020B0604020202020204" pitchFamily="34" charset="0"/>
              <a:buChar char="•"/>
            </a:pPr>
            <a:r>
              <a:rPr lang="en-US" b="0" i="0" u="none" strike="noStrike" cap="none" dirty="0">
                <a:solidFill>
                  <a:srgbClr val="000000"/>
                </a:solidFill>
                <a:effectLst/>
                <a:latin typeface="Arial"/>
                <a:cs typeface="Arial"/>
                <a:sym typeface="Arial"/>
              </a:rPr>
              <a:t>OK END RANTABOUT INTERVIEWS IN GENERAL</a:t>
            </a:r>
          </a:p>
          <a:p>
            <a:pPr marL="171450" lvl="0" indent="-171450" algn="l" rtl="0">
              <a:spcBef>
                <a:spcPts val="0"/>
              </a:spcBef>
              <a:spcAft>
                <a:spcPts val="0"/>
              </a:spcAft>
              <a:buFont typeface="Arial" panose="020B0604020202020204" pitchFamily="34" charset="0"/>
              <a:buChar char="•"/>
            </a:pPr>
            <a:r>
              <a:rPr lang="en-US" b="0" i="0" u="none" strike="noStrike" cap="none" dirty="0">
                <a:solidFill>
                  <a:srgbClr val="000000"/>
                </a:solidFill>
                <a:effectLst/>
                <a:latin typeface="Arial"/>
                <a:cs typeface="Arial"/>
                <a:sym typeface="Arial"/>
              </a:rPr>
              <a:t>Back to technical interviews.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Prep Work Example </a:t>
            </a:r>
            <a:r>
              <a:rPr lang="en" u="sng" dirty="0">
                <a:solidFill>
                  <a:schemeClr val="hlink"/>
                </a:solidFill>
                <a:hlinkClick r:id="rId3"/>
              </a:rPr>
              <a:t>https://education.launchcode.org/liftoff/articles/technical-resume/</a:t>
            </a:r>
            <a:r>
              <a:rPr lang="en" dirty="0"/>
              <a:t> </a:t>
            </a:r>
            <a:endParaRPr dirty="0"/>
          </a:p>
          <a:p>
            <a:pPr marL="0" lvl="0" indent="0" algn="l" rtl="0">
              <a:spcBef>
                <a:spcPts val="0"/>
              </a:spcBef>
              <a:spcAft>
                <a:spcPts val="0"/>
              </a:spcAft>
              <a:buNone/>
            </a:pPr>
            <a:r>
              <a:rPr lang="en" dirty="0"/>
              <a:t>Kevin’s Resume: </a:t>
            </a:r>
            <a:r>
              <a:rPr lang="en-US" dirty="0"/>
              <a:t>https://</a:t>
            </a:r>
            <a:r>
              <a:rPr lang="en-US" dirty="0" err="1"/>
              <a:t>docs.google.com</a:t>
            </a:r>
            <a:r>
              <a:rPr lang="en-US" dirty="0"/>
              <a:t>/document/d/13K55jmG-7qahdiEhwuwkKJtLhdZ48RcA/</a:t>
            </a:r>
            <a:r>
              <a:rPr lang="en-US" dirty="0" err="1"/>
              <a:t>edit?usp</a:t>
            </a:r>
            <a:r>
              <a:rPr lang="en-US" dirty="0"/>
              <a:t>=sharing</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2826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e2a0054f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e2a0054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e2a0054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e2a0054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03cd56c14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03cd56c1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0fb8875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00fb8875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00fb8875d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00fb8875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Understand that the technical questions are sometimes timed (outside of take home technical questions) ask all the questions you need to fully understand the questions </a:t>
            </a:r>
          </a:p>
          <a:p>
            <a:pPr marL="628650" lvl="1" indent="-171450" algn="l" rtl="0">
              <a:spcBef>
                <a:spcPts val="0"/>
              </a:spcBef>
              <a:spcAft>
                <a:spcPts val="0"/>
              </a:spcAft>
            </a:pPr>
            <a:r>
              <a:rPr lang="en-US" dirty="0"/>
              <a:t>Ad</a:t>
            </a:r>
          </a:p>
          <a:p>
            <a:pPr marL="628650" lvl="1" indent="-171450" algn="l" rtl="0">
              <a:spcBef>
                <a:spcPts val="0"/>
              </a:spcBef>
              <a:spcAft>
                <a:spcPts val="0"/>
              </a:spcAft>
            </a:pPr>
            <a:r>
              <a:rPr lang="en-US" dirty="0"/>
              <a:t>Ads</a:t>
            </a:r>
          </a:p>
          <a:p>
            <a:pPr marL="171450" lvl="0" indent="-171450" algn="l" rtl="0">
              <a:spcBef>
                <a:spcPts val="0"/>
              </a:spcBef>
              <a:spcAft>
                <a:spcPts val="0"/>
              </a:spcAft>
            </a:pPr>
            <a:r>
              <a:rPr lang="en-US" dirty="0"/>
              <a:t>Remember how I said comments are your friend. Writing out requirements in comments and little notes about things while time consuming can help get your thought process across to the interviewer and help you stay to track later</a:t>
            </a:r>
          </a:p>
          <a:p>
            <a:pPr marL="171450" lvl="0" indent="-171450" algn="l" rtl="0">
              <a:spcBef>
                <a:spcPts val="0"/>
              </a:spcBef>
              <a:spcAft>
                <a:spcPts val="0"/>
              </a:spcAft>
            </a:pPr>
            <a:r>
              <a:rPr lang="en-US" dirty="0"/>
              <a:t>As far as Data Structure think about how the data needs to be structured in order for you to loop over or work with.</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00fb8875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00fb8875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00fb8875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00fb8875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0fb8875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0fb8875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e67ec1d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e67ec1d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00fb8875d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00fb8875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00fb887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00fb8875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00fb8875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00fb8875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websites have all types of questions you can run through and practice from many different tech companies.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book was written by Gayle McDowell who worked and interviewed candidates at at Google, Microsoft, and Apple.</a:t>
            </a:r>
          </a:p>
          <a:p>
            <a:endParaRPr lang="en-US" dirty="0"/>
          </a:p>
          <a:p>
            <a:r>
              <a:rPr lang="en-US" dirty="0"/>
              <a:t>This book has 189 programming interview questions asked by big tech company's like Google, Meta, Microsoft, Amazon, and Apple.</a:t>
            </a:r>
          </a:p>
          <a:p>
            <a:r>
              <a:rPr lang="en-US" dirty="0"/>
              <a:t>It has hints that interviewers might give you when stuck on a problem and it has the solutions in Java so we all can understand them.</a:t>
            </a:r>
          </a:p>
          <a:p>
            <a:endParaRPr lang="en-US" dirty="0"/>
          </a:p>
        </p:txBody>
      </p:sp>
    </p:spTree>
    <p:extLst>
      <p:ext uri="{BB962C8B-B14F-4D97-AF65-F5344CB8AC3E}">
        <p14:creationId xmlns:p14="http://schemas.microsoft.com/office/powerpoint/2010/main" val="3060310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00fb8875d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00fb8875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e1a47a73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e1a47a73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8693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During Standup it helps to take mental notes of what other team members are doing or problems they are having because you might run into the same problems and learn who to ask for help :D</a:t>
            </a:r>
          </a:p>
        </p:txBody>
      </p:sp>
    </p:spTree>
    <p:extLst>
      <p:ext uri="{BB962C8B-B14F-4D97-AF65-F5344CB8AC3E}">
        <p14:creationId xmlns:p14="http://schemas.microsoft.com/office/powerpoint/2010/main" val="2031454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During Standup it helps to take mental notes of what other team members are doing or problems they are having because you might run into the same problems and learn who to ask for help :D</a:t>
            </a:r>
          </a:p>
        </p:txBody>
      </p:sp>
    </p:spTree>
    <p:extLst>
      <p:ext uri="{BB962C8B-B14F-4D97-AF65-F5344CB8AC3E}">
        <p14:creationId xmlns:p14="http://schemas.microsoft.com/office/powerpoint/2010/main" val="230205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ee46128e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ee46128e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Aggressive goals so we can provide as much direction as possible</a:t>
            </a:r>
            <a:endParaRPr dirty="0"/>
          </a:p>
          <a:p>
            <a:pPr marL="457200" lvl="0" indent="-298450" algn="l" rtl="0">
              <a:spcBef>
                <a:spcPts val="0"/>
              </a:spcBef>
              <a:spcAft>
                <a:spcPts val="0"/>
              </a:spcAft>
              <a:buSzPts val="1100"/>
              <a:buChar char="●"/>
            </a:pPr>
            <a:r>
              <a:rPr lang="en" dirty="0"/>
              <a:t>Weekly progress </a:t>
            </a:r>
            <a:endParaRPr dirty="0"/>
          </a:p>
          <a:p>
            <a:pPr marL="457200" lvl="0" indent="-298450" algn="l" rtl="0">
              <a:spcBef>
                <a:spcPts val="0"/>
              </a:spcBef>
              <a:spcAft>
                <a:spcPts val="0"/>
              </a:spcAft>
              <a:buSzPts val="1100"/>
              <a:buChar char="●"/>
            </a:pPr>
            <a:r>
              <a:rPr lang="en" dirty="0"/>
              <a:t>Something to review by Week 4</a:t>
            </a:r>
            <a:endParaRPr dirty="0"/>
          </a:p>
          <a:p>
            <a:pPr marL="457200" lvl="0" indent="-298450" algn="l" rtl="0">
              <a:spcBef>
                <a:spcPts val="0"/>
              </a:spcBef>
              <a:spcAft>
                <a:spcPts val="0"/>
              </a:spcAft>
              <a:buSzPts val="1100"/>
              <a:buChar char="●"/>
            </a:pPr>
            <a:r>
              <a:rPr lang="en" dirty="0"/>
              <a:t>Break week</a:t>
            </a:r>
          </a:p>
          <a:p>
            <a:pPr marL="457200" lvl="0" indent="-298450" algn="l" rtl="0">
              <a:spcBef>
                <a:spcPts val="0"/>
              </a:spcBef>
              <a:spcAft>
                <a:spcPts val="0"/>
              </a:spcAft>
              <a:buSzPts val="1100"/>
              <a:buChar char="●"/>
            </a:pPr>
            <a:r>
              <a:rPr lang="en" dirty="0"/>
              <a:t>THIS IS THE YOU ARE HERE SLIDE!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e1a47a731_0_1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e1a47a731_0_1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More open format towards the end, start adding features</a:t>
            </a:r>
            <a:endParaRPr/>
          </a:p>
          <a:p>
            <a:pPr marL="457200" lvl="0" indent="-298450" algn="l" rtl="0">
              <a:spcBef>
                <a:spcPts val="0"/>
              </a:spcBef>
              <a:spcAft>
                <a:spcPts val="0"/>
              </a:spcAft>
              <a:buSzPts val="1100"/>
              <a:buChar char="●"/>
            </a:pPr>
            <a:r>
              <a:rPr lang="en"/>
              <a:t>Final project review - May not be complete, but a good start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05663c49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05663c49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00fb8875d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00fb8875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Dead code is code that is not being used, or functional at all – it’s code that should not make it to a code review because why waste your team members time with code that is non </a:t>
            </a:r>
            <a:r>
              <a:rPr lang="en-US" dirty="0" err="1"/>
              <a:t>functual</a:t>
            </a:r>
            <a:r>
              <a:rPr lang="en-US" dirty="0"/>
              <a:t>.</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By having clear Method and Variable names your code is easier to reason about and read. Saving team members review time and you future time when/if you have to come back and edit the code.</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DRY stands for do not repeat yourself – basically ask yourself am I repeating myself in my code and can I create a method or function to call over having to repeat myself</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Your code comments indicate what things are and why they exist over how</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When </a:t>
            </a:r>
            <a:r>
              <a:rPr lang="en-US" dirty="0" err="1"/>
              <a:t>commiting</a:t>
            </a:r>
            <a:r>
              <a:rPr lang="en-US" dirty="0"/>
              <a:t> changes to your branch in PR, really when </a:t>
            </a:r>
            <a:r>
              <a:rPr lang="en-US" dirty="0" err="1"/>
              <a:t>commiting</a:t>
            </a:r>
            <a:r>
              <a:rPr lang="en-US" dirty="0"/>
              <a:t> in general, your commit message should indicate the changes made</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Some teams have standards for formatting on branching, </a:t>
            </a:r>
            <a:r>
              <a:rPr lang="en-US" dirty="0" err="1"/>
              <a:t>commiting</a:t>
            </a:r>
            <a:r>
              <a:rPr lang="en-US" dirty="0"/>
              <a:t>, rebasing, </a:t>
            </a:r>
            <a:r>
              <a:rPr lang="en-US" dirty="0" err="1"/>
              <a:t>etc</a:t>
            </a:r>
            <a:r>
              <a:rPr lang="en-US" dirty="0"/>
              <a:t> with git when in doubt check with your team.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00fb8875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00fb8875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00fb8875d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00fb8875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Sometime code review comments can come off as other engineers destroying your work when in reality it is to foster a learning environment for all team members on that review.</a:t>
            </a:r>
          </a:p>
          <a:p>
            <a:pPr marL="171450" lvl="0" indent="-171450" algn="l" rtl="0">
              <a:spcBef>
                <a:spcPts val="0"/>
              </a:spcBef>
              <a:spcAft>
                <a:spcPts val="0"/>
              </a:spcAft>
            </a:pPr>
            <a:r>
              <a:rPr lang="en-US" dirty="0"/>
              <a:t>If you don’t understand something ask for </a:t>
            </a:r>
            <a:r>
              <a:rPr lang="en-US" dirty="0" err="1"/>
              <a:t>Clarfication</a:t>
            </a:r>
            <a:endParaRPr lang="en-US" dirty="0"/>
          </a:p>
          <a:p>
            <a:pPr marL="628650" lvl="1" indent="-171450" algn="l" rtl="0">
              <a:spcBef>
                <a:spcPts val="0"/>
              </a:spcBef>
              <a:spcAft>
                <a:spcPts val="0"/>
              </a:spcAft>
            </a:pPr>
            <a:r>
              <a:rPr lang="en-US" dirty="0"/>
              <a:t>Hey can someone explain what this code is doing here?</a:t>
            </a:r>
          </a:p>
          <a:p>
            <a:pPr marL="628650" lvl="1" indent="-171450" algn="l" rtl="0">
              <a:spcBef>
                <a:spcPts val="0"/>
              </a:spcBef>
              <a:spcAft>
                <a:spcPts val="0"/>
              </a:spcAft>
            </a:pPr>
            <a:r>
              <a:rPr lang="en-US" dirty="0"/>
              <a:t>Why do we need a separate file or why is this design this way?</a:t>
            </a:r>
          </a:p>
          <a:p>
            <a:pPr marL="171450" lvl="0" indent="-171450" algn="l" rtl="0">
              <a:spcBef>
                <a:spcPts val="0"/>
              </a:spcBef>
              <a:spcAft>
                <a:spcPts val="0"/>
              </a:spcAft>
            </a:pPr>
            <a:r>
              <a:rPr lang="en-US" dirty="0"/>
              <a:t>Try to not say “you” messed up here “you” should have done it this way … comes off accusatory</a:t>
            </a:r>
          </a:p>
          <a:p>
            <a:pPr marL="171450" lvl="0" indent="-171450" algn="l" rtl="0">
              <a:spcBef>
                <a:spcPts val="0"/>
              </a:spcBef>
              <a:spcAft>
                <a:spcPts val="0"/>
              </a:spcAft>
            </a:pPr>
            <a:r>
              <a:rPr lang="en-US" dirty="0"/>
              <a:t>Provide suggestions for the code you are commenting and if you can why you think it should change</a:t>
            </a:r>
          </a:p>
          <a:p>
            <a:pPr marL="628650" lvl="1" indent="-171450" algn="l" rtl="0">
              <a:spcBef>
                <a:spcPts val="0"/>
              </a:spcBef>
              <a:spcAft>
                <a:spcPts val="0"/>
              </a:spcAft>
            </a:pPr>
            <a:r>
              <a:rPr lang="en-US" dirty="0"/>
              <a:t>Hey this method named is confusing what about this new name which highlights what the method is actually doing.</a:t>
            </a:r>
          </a:p>
          <a:p>
            <a:pPr marL="171450" lvl="0" indent="-171450" algn="l" rtl="0">
              <a:spcBef>
                <a:spcPts val="0"/>
              </a:spcBef>
              <a:spcAft>
                <a:spcPts val="0"/>
              </a:spcAft>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e2a0054f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e2a0054f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amount of times code breaks and I think what person wrote the code and why did they write it like this?? Then I check the git-blame, which is git’s way of tracking who made the last change to specific lines turns out it was me or someone I directly worked with is insane….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insert blaming myself :D but hey we are all always learning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education.launchcode.org/liftoff/videos/live-cod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hackerrank.com/" TargetMode="External"/><Relationship Id="rId7" Type="http://schemas.openxmlformats.org/officeDocument/2006/relationships/hyperlink" Target="https://codesignal.co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checkio.org/" TargetMode="External"/><Relationship Id="rId5" Type="http://schemas.openxmlformats.org/officeDocument/2006/relationships/hyperlink" Target="http://exercism.io/" TargetMode="External"/><Relationship Id="rId4" Type="http://schemas.openxmlformats.org/officeDocument/2006/relationships/hyperlink" Target="https://leetcode.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amazon.com/Cracking-Coding-Interview-Programming-Questions/dp/0984782850/"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4</a:t>
            </a:r>
            <a:endParaRPr sz="240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Kevin Beashore</a:t>
            </a:r>
          </a:p>
          <a:p>
            <a:pPr marL="0" lvl="0" indent="0" algn="l" rtl="0">
              <a:spcBef>
                <a:spcPts val="0"/>
              </a:spcBef>
              <a:spcAft>
                <a:spcPts val="0"/>
              </a:spcAft>
              <a:buNone/>
            </a:pPr>
            <a:r>
              <a:rPr lang="en-US" dirty="0"/>
              <a:t>1/6/2022</a:t>
            </a:r>
            <a:endParaRPr dirty="0"/>
          </a:p>
        </p:txBody>
      </p:sp>
      <p:sp>
        <p:nvSpPr>
          <p:cNvPr id="2" name="TextBox 1">
            <a:extLst>
              <a:ext uri="{FF2B5EF4-FFF2-40B4-BE49-F238E27FC236}">
                <a16:creationId xmlns:a16="http://schemas.microsoft.com/office/drawing/2014/main" id="{4098C281-9500-5A41-BA5F-5DBF181DD8BA}"/>
              </a:ext>
            </a:extLst>
          </p:cNvPr>
          <p:cNvSpPr txBox="1"/>
          <p:nvPr/>
        </p:nvSpPr>
        <p:spPr>
          <a:xfrm>
            <a:off x="486137" y="4039485"/>
            <a:ext cx="3020379" cy="307777"/>
          </a:xfrm>
          <a:prstGeom prst="rect">
            <a:avLst/>
          </a:prstGeom>
          <a:noFill/>
        </p:spPr>
        <p:txBody>
          <a:bodyPr wrap="none" rtlCol="0">
            <a:spAutoFit/>
          </a:bodyPr>
          <a:lstStyle/>
          <a:p>
            <a:r>
              <a:rPr lang="en-US" dirty="0">
                <a:solidFill>
                  <a:schemeClr val="bg1"/>
                </a:solidFill>
              </a:rPr>
              <a:t>Slides adapted from: Hank </a:t>
            </a:r>
            <a:r>
              <a:rPr lang="en-US" dirty="0" err="1">
                <a:solidFill>
                  <a:schemeClr val="bg1"/>
                </a:solidFill>
              </a:rPr>
              <a:t>Dedona</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Preparing for Tech Interviews</a:t>
            </a:r>
            <a:endParaRPr dirty="0"/>
          </a:p>
        </p:txBody>
      </p:sp>
    </p:spTree>
    <p:extLst>
      <p:ext uri="{BB962C8B-B14F-4D97-AF65-F5344CB8AC3E}">
        <p14:creationId xmlns:p14="http://schemas.microsoft.com/office/powerpoint/2010/main" val="2817801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things, first….Technical Interview</a:t>
            </a:r>
            <a:endParaRPr dirty="0"/>
          </a:p>
        </p:txBody>
      </p:sp>
      <p:sp>
        <p:nvSpPr>
          <p:cNvPr id="238" name="Google Shape;238;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Thoroughly read through the job description</a:t>
            </a:r>
          </a:p>
          <a:p>
            <a:pPr lvl="1" indent="-342900">
              <a:spcBef>
                <a:spcPts val="0"/>
              </a:spcBef>
              <a:buSzPts val="1800"/>
              <a:buChar char="●"/>
            </a:pPr>
            <a:r>
              <a:rPr lang="en-US" dirty="0"/>
              <a:t>What tech stack do they use?</a:t>
            </a:r>
          </a:p>
          <a:p>
            <a:pPr lvl="1" indent="-342900">
              <a:spcBef>
                <a:spcPts val="0"/>
              </a:spcBef>
              <a:buSzPts val="1800"/>
              <a:buChar char="●"/>
            </a:pPr>
            <a:r>
              <a:rPr lang="en-US" dirty="0"/>
              <a:t>What skills are they looking for?</a:t>
            </a:r>
          </a:p>
          <a:p>
            <a:pPr lvl="1" indent="-342900">
              <a:spcBef>
                <a:spcPts val="0"/>
              </a:spcBef>
              <a:buSzPts val="1800"/>
              <a:buChar char="●"/>
            </a:pPr>
            <a:r>
              <a:rPr lang="en-US" dirty="0"/>
              <a:t>Do you meet MOST OF the requirements? </a:t>
            </a:r>
          </a:p>
          <a:p>
            <a:pPr lvl="0"/>
            <a:r>
              <a:rPr lang="en-US" dirty="0"/>
              <a:t>Research the company you are applying for</a:t>
            </a:r>
          </a:p>
          <a:p>
            <a:pPr lvl="1" indent="-342900">
              <a:spcBef>
                <a:spcPts val="0"/>
              </a:spcBef>
              <a:buSzPts val="1800"/>
              <a:buChar char="●"/>
            </a:pPr>
            <a:r>
              <a:rPr lang="en-US" dirty="0"/>
              <a:t>What is their mission statement, values, guiding principals, and culture?</a:t>
            </a:r>
          </a:p>
          <a:p>
            <a:pPr lvl="2" indent="-342900">
              <a:spcBef>
                <a:spcPts val="0"/>
              </a:spcBef>
              <a:buSzPts val="1800"/>
              <a:buChar char="●"/>
            </a:pPr>
            <a:r>
              <a:rPr lang="en-US" dirty="0"/>
              <a:t>What do they mean to you? Be able to talk about them?</a:t>
            </a:r>
          </a:p>
          <a:p>
            <a:r>
              <a:rPr lang="en-US" dirty="0"/>
              <a:t>Google “{company name} tech interview”</a:t>
            </a:r>
          </a:p>
          <a:p>
            <a:r>
              <a:rPr lang="en-US" dirty="0"/>
              <a:t>Do some practice hacker rank coding questions</a:t>
            </a:r>
          </a:p>
        </p:txBody>
      </p:sp>
    </p:spTree>
    <p:extLst>
      <p:ext uri="{BB962C8B-B14F-4D97-AF65-F5344CB8AC3E}">
        <p14:creationId xmlns:p14="http://schemas.microsoft.com/office/powerpoint/2010/main" val="121706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Live Coding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Introduction</a:t>
            </a:r>
            <a:endParaRPr/>
          </a:p>
        </p:txBody>
      </p:sp>
      <p:sp>
        <p:nvSpPr>
          <p:cNvPr id="187" name="Google Shape;187;p23"/>
          <p:cNvSpPr txBox="1">
            <a:spLocks noGrp="1"/>
          </p:cNvSpPr>
          <p:nvPr>
            <p:ph type="body" idx="1"/>
          </p:nvPr>
        </p:nvSpPr>
        <p:spPr>
          <a:xfrm>
            <a:off x="471900" y="1803327"/>
            <a:ext cx="4100100" cy="301719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Why</a:t>
            </a:r>
            <a:endParaRPr dirty="0"/>
          </a:p>
          <a:p>
            <a:pPr marL="914400" lvl="1" indent="-317500" algn="l" rtl="0">
              <a:spcBef>
                <a:spcPts val="0"/>
              </a:spcBef>
              <a:spcAft>
                <a:spcPts val="0"/>
              </a:spcAft>
              <a:buSzPts val="1400"/>
              <a:buChar char="○"/>
            </a:pPr>
            <a:r>
              <a:rPr lang="en" sz="1400" dirty="0"/>
              <a:t>Live Coding Interview is Likely</a:t>
            </a:r>
            <a:endParaRPr sz="1400" dirty="0"/>
          </a:p>
          <a:p>
            <a:pPr lvl="2" indent="-317500">
              <a:spcBef>
                <a:spcPts val="0"/>
              </a:spcBef>
              <a:buSzPts val="1400"/>
              <a:buChar char="○"/>
            </a:pPr>
            <a:r>
              <a:rPr lang="en" sz="1400" dirty="0"/>
              <a:t>Practice Live Coding Interviews</a:t>
            </a:r>
            <a:endParaRPr sz="1400" dirty="0"/>
          </a:p>
          <a:p>
            <a:pPr marL="457200" lvl="0" indent="-317500" algn="l" rtl="0">
              <a:spcBef>
                <a:spcPts val="0"/>
              </a:spcBef>
              <a:spcAft>
                <a:spcPts val="0"/>
              </a:spcAft>
              <a:buSzPts val="1400"/>
              <a:buChar char="●"/>
            </a:pPr>
            <a:r>
              <a:rPr lang="en" dirty="0"/>
              <a:t>Many Approaches</a:t>
            </a:r>
            <a:endParaRPr dirty="0"/>
          </a:p>
          <a:p>
            <a:pPr marL="914400" lvl="1" indent="-317500" algn="l" rtl="0">
              <a:spcBef>
                <a:spcPts val="0"/>
              </a:spcBef>
              <a:spcAft>
                <a:spcPts val="0"/>
              </a:spcAft>
              <a:buSzPts val="1400"/>
              <a:buChar char="○"/>
            </a:pPr>
            <a:r>
              <a:rPr lang="en" sz="1400" b="1" dirty="0"/>
              <a:t>Ask before the interview</a:t>
            </a:r>
          </a:p>
          <a:p>
            <a:pPr lvl="2" indent="-317500">
              <a:spcBef>
                <a:spcPts val="0"/>
              </a:spcBef>
              <a:buSzPts val="1400"/>
              <a:buChar char="○"/>
            </a:pPr>
            <a:r>
              <a:rPr lang="en" sz="1400" dirty="0"/>
              <a:t>In-Person / Online / take home</a:t>
            </a:r>
            <a:endParaRPr sz="1400" dirty="0"/>
          </a:p>
          <a:p>
            <a:pPr lvl="2" indent="-317500">
              <a:spcBef>
                <a:spcPts val="0"/>
              </a:spcBef>
              <a:buSzPts val="1400"/>
              <a:buChar char="○"/>
            </a:pPr>
            <a:r>
              <a:rPr lang="en" sz="1400" dirty="0"/>
              <a:t>Whiteboard or Computer</a:t>
            </a:r>
            <a:endParaRPr sz="1400" dirty="0"/>
          </a:p>
          <a:p>
            <a:pPr lvl="2" indent="-317500">
              <a:spcBef>
                <a:spcPts val="0"/>
              </a:spcBef>
              <a:buSzPts val="1400"/>
              <a:buChar char="○"/>
            </a:pPr>
            <a:r>
              <a:rPr lang="en" sz="1400" dirty="0"/>
              <a:t>IDE or Notepad</a:t>
            </a:r>
            <a:endParaRPr sz="1400" dirty="0"/>
          </a:p>
          <a:p>
            <a:pPr lvl="2" indent="-317500">
              <a:spcBef>
                <a:spcPts val="0"/>
              </a:spcBef>
              <a:buSzPts val="1400"/>
              <a:buChar char="○"/>
            </a:pPr>
            <a:r>
              <a:rPr lang="en-US" sz="1400" dirty="0"/>
              <a:t>C</a:t>
            </a:r>
            <a:r>
              <a:rPr lang="en" sz="1400" dirty="0"/>
              <a:t>an you Google?</a:t>
            </a:r>
            <a:endParaRPr sz="1400" dirty="0"/>
          </a:p>
          <a:p>
            <a:pPr marL="457200" lvl="0" indent="-317500" algn="l" rtl="0">
              <a:spcBef>
                <a:spcPts val="0"/>
              </a:spcBef>
              <a:spcAft>
                <a:spcPts val="0"/>
              </a:spcAft>
              <a:buSzPts val="1400"/>
              <a:buChar char="●"/>
            </a:pPr>
            <a:r>
              <a:rPr lang="en" dirty="0"/>
              <a:t>Goals</a:t>
            </a:r>
            <a:endParaRPr dirty="0"/>
          </a:p>
          <a:p>
            <a:pPr marL="914400" lvl="1" indent="-317500" algn="l" rtl="0">
              <a:spcBef>
                <a:spcPts val="0"/>
              </a:spcBef>
              <a:spcAft>
                <a:spcPts val="0"/>
              </a:spcAft>
              <a:buSzPts val="1400"/>
              <a:buChar char="○"/>
            </a:pPr>
            <a:r>
              <a:rPr lang="en" sz="1400" dirty="0"/>
              <a:t>Solve Problems</a:t>
            </a:r>
            <a:endParaRPr sz="1400" dirty="0"/>
          </a:p>
          <a:p>
            <a:pPr marL="914400" lvl="1" indent="-317500" algn="l" rtl="0">
              <a:spcBef>
                <a:spcPts val="0"/>
              </a:spcBef>
              <a:spcAft>
                <a:spcPts val="0"/>
              </a:spcAft>
              <a:buSzPts val="1400"/>
              <a:buChar char="○"/>
            </a:pPr>
            <a:r>
              <a:rPr lang="en" sz="1400" dirty="0"/>
              <a:t>Collaborate</a:t>
            </a:r>
            <a:endParaRPr sz="1400" dirty="0"/>
          </a:p>
        </p:txBody>
      </p:sp>
      <p:pic>
        <p:nvPicPr>
          <p:cNvPr id="188" name="Google Shape;188;p23"/>
          <p:cNvPicPr preferRelativeResize="0"/>
          <p:nvPr/>
        </p:nvPicPr>
        <p:blipFill>
          <a:blip r:embed="rId3">
            <a:alphaModFix/>
          </a:blip>
          <a:stretch>
            <a:fillRect/>
          </a:stretch>
        </p:blipFill>
        <p:spPr>
          <a:xfrm>
            <a:off x="4572000" y="1884351"/>
            <a:ext cx="4322636" cy="301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Goals</a:t>
            </a:r>
            <a:endParaRPr/>
          </a:p>
        </p:txBody>
      </p:sp>
      <p:sp>
        <p:nvSpPr>
          <p:cNvPr id="194" name="Google Shape;194;p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Interviewers are looking for candidates who...</a:t>
            </a:r>
            <a:endParaRPr dirty="0"/>
          </a:p>
          <a:p>
            <a:pPr marL="457200" lvl="0" indent="-342900" algn="l" rtl="0">
              <a:spcBef>
                <a:spcPts val="1600"/>
              </a:spcBef>
              <a:spcAft>
                <a:spcPts val="0"/>
              </a:spcAft>
              <a:buSzPts val="1800"/>
              <a:buChar char="●"/>
            </a:pPr>
            <a:r>
              <a:rPr lang="en" dirty="0"/>
              <a:t>...ask questions to fully understand the problem.</a:t>
            </a:r>
            <a:endParaRPr dirty="0"/>
          </a:p>
          <a:p>
            <a:pPr marL="457200" lvl="0" indent="-342900" algn="l" rtl="0">
              <a:spcBef>
                <a:spcPts val="0"/>
              </a:spcBef>
              <a:spcAft>
                <a:spcPts val="0"/>
              </a:spcAft>
              <a:buSzPts val="1800"/>
              <a:buChar char="●"/>
            </a:pPr>
            <a:r>
              <a:rPr lang="en" dirty="0"/>
              <a:t>...work towards a correct solution.</a:t>
            </a:r>
            <a:endParaRPr dirty="0"/>
          </a:p>
          <a:p>
            <a:pPr marL="457200" lvl="0" indent="-342900" algn="l" rtl="0">
              <a:spcBef>
                <a:spcPts val="0"/>
              </a:spcBef>
              <a:spcAft>
                <a:spcPts val="0"/>
              </a:spcAft>
              <a:buSzPts val="1800"/>
              <a:buChar char="●"/>
            </a:pPr>
            <a:r>
              <a:rPr lang="en" dirty="0"/>
              <a:t>...has an understanding of the language syntax.</a:t>
            </a:r>
            <a:endParaRPr dirty="0"/>
          </a:p>
          <a:p>
            <a:pPr marL="457200" lvl="0" indent="-342900" algn="l" rtl="0">
              <a:spcBef>
                <a:spcPts val="0"/>
              </a:spcBef>
              <a:spcAft>
                <a:spcPts val="0"/>
              </a:spcAft>
              <a:buSzPts val="1800"/>
              <a:buChar char="●"/>
            </a:pPr>
            <a:r>
              <a:rPr lang="en" dirty="0"/>
              <a:t>...demonstrates how to test the solution.</a:t>
            </a:r>
            <a:endParaRPr dirty="0"/>
          </a:p>
          <a:p>
            <a:pPr marL="457200" lvl="0" indent="-342900" algn="l" rtl="0">
              <a:spcBef>
                <a:spcPts val="0"/>
              </a:spcBef>
              <a:spcAft>
                <a:spcPts val="0"/>
              </a:spcAft>
              <a:buSzPts val="1800"/>
              <a:buChar char="●"/>
            </a:pPr>
            <a:r>
              <a:rPr lang="en" dirty="0"/>
              <a:t>...addresses any bugs.</a:t>
            </a:r>
            <a:endParaRPr dirty="0"/>
          </a:p>
          <a:p>
            <a:pPr marL="457200" lvl="0" indent="-342900" algn="l" rtl="0">
              <a:spcBef>
                <a:spcPts val="0"/>
              </a:spcBef>
              <a:spcAft>
                <a:spcPts val="0"/>
              </a:spcAft>
              <a:buSzPts val="1800"/>
              <a:buChar char="●"/>
            </a:pPr>
            <a:r>
              <a:rPr lang="en" dirty="0"/>
              <a:t>...can communicate their thought process.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 Coding - Process</a:t>
            </a:r>
            <a:endParaRPr/>
          </a:p>
        </p:txBody>
      </p:sp>
      <p:sp>
        <p:nvSpPr>
          <p:cNvPr id="200" name="Google Shape;200;p25"/>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Gather Requirements</a:t>
            </a:r>
            <a:endParaRPr sz="2400" dirty="0"/>
          </a:p>
          <a:p>
            <a:pPr marL="457200" lvl="0" indent="-381000" algn="l" rtl="0">
              <a:spcBef>
                <a:spcPts val="0"/>
              </a:spcBef>
              <a:spcAft>
                <a:spcPts val="0"/>
              </a:spcAft>
              <a:buSzPts val="2400"/>
              <a:buChar char="●"/>
            </a:pPr>
            <a:r>
              <a:rPr lang="en" sz="2400" dirty="0"/>
              <a:t>Break Problem Down</a:t>
            </a:r>
          </a:p>
          <a:p>
            <a:pPr lvl="1" indent="-381000">
              <a:spcBef>
                <a:spcPts val="0"/>
              </a:spcBef>
              <a:buSzPts val="2400"/>
              <a:buChar char="●"/>
            </a:pPr>
            <a:r>
              <a:rPr lang="en-US" sz="2000" dirty="0"/>
              <a:t>Comments</a:t>
            </a:r>
            <a:r>
              <a:rPr lang="en" sz="2000" dirty="0"/>
              <a:t> are your friend</a:t>
            </a:r>
            <a:endParaRPr sz="2000" dirty="0"/>
          </a:p>
          <a:p>
            <a:pPr marL="457200" lvl="0" indent="-381000" algn="l" rtl="0">
              <a:spcBef>
                <a:spcPts val="0"/>
              </a:spcBef>
              <a:spcAft>
                <a:spcPts val="0"/>
              </a:spcAft>
              <a:buSzPts val="2400"/>
              <a:buChar char="●"/>
            </a:pPr>
            <a:r>
              <a:rPr lang="en" sz="2400" dirty="0"/>
              <a:t>Pseudocode</a:t>
            </a:r>
            <a:endParaRPr sz="2400" dirty="0"/>
          </a:p>
          <a:p>
            <a:pPr marL="457200" lvl="0" indent="-381000" algn="l" rtl="0">
              <a:spcBef>
                <a:spcPts val="0"/>
              </a:spcBef>
              <a:spcAft>
                <a:spcPts val="0"/>
              </a:spcAft>
              <a:buSzPts val="2400"/>
              <a:buChar char="●"/>
            </a:pPr>
            <a:r>
              <a:rPr lang="en" sz="2400" dirty="0"/>
              <a:t>Write Syntax (sometimes)</a:t>
            </a:r>
            <a:endParaRPr sz="2400" dirty="0"/>
          </a:p>
          <a:p>
            <a:pPr marL="457200" lvl="0" indent="-381000" algn="l" rtl="0">
              <a:spcBef>
                <a:spcPts val="0"/>
              </a:spcBef>
              <a:spcAft>
                <a:spcPts val="0"/>
              </a:spcAft>
              <a:buSzPts val="2400"/>
              <a:buChar char="●"/>
            </a:pPr>
            <a:r>
              <a:rPr lang="en" sz="2400" dirty="0"/>
              <a:t>Test &amp; Make Changes</a:t>
            </a:r>
            <a:endParaRPr sz="2400" dirty="0"/>
          </a:p>
        </p:txBody>
      </p:sp>
      <p:pic>
        <p:nvPicPr>
          <p:cNvPr id="201" name="Google Shape;201;p25"/>
          <p:cNvPicPr preferRelativeResize="0"/>
          <p:nvPr/>
        </p:nvPicPr>
        <p:blipFill>
          <a:blip r:embed="rId3">
            <a:alphaModFix/>
          </a:blip>
          <a:stretch>
            <a:fillRect/>
          </a:stretch>
        </p:blipFill>
        <p:spPr>
          <a:xfrm>
            <a:off x="4878312" y="1837075"/>
            <a:ext cx="3368439" cy="3072025"/>
          </a:xfrm>
          <a:prstGeom prst="rect">
            <a:avLst/>
          </a:prstGeom>
          <a:noFill/>
          <a:ln>
            <a:noFill/>
          </a:ln>
        </p:spPr>
      </p:pic>
      <p:sp>
        <p:nvSpPr>
          <p:cNvPr id="202" name="Google Shape;202;p25"/>
          <p:cNvSpPr txBox="1"/>
          <p:nvPr/>
        </p:nvSpPr>
        <p:spPr>
          <a:xfrm>
            <a:off x="201275" y="4644050"/>
            <a:ext cx="4591800" cy="2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latin typeface="Roboto"/>
                <a:ea typeface="Roboto"/>
                <a:cs typeface="Roboto"/>
                <a:sym typeface="Roboto"/>
                <a:hlinkClick r:id="rId4"/>
              </a:rPr>
              <a:t>https://education.launchcode.org/liftoff/videos/live-coding/</a:t>
            </a: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Gather Requirements</a:t>
            </a:r>
            <a:endParaRPr/>
          </a:p>
        </p:txBody>
      </p:sp>
      <p:sp>
        <p:nvSpPr>
          <p:cNvPr id="208" name="Google Shape;208;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Ask Too Many Questions</a:t>
            </a:r>
            <a:endParaRPr dirty="0"/>
          </a:p>
          <a:p>
            <a:pPr marL="914400" lvl="1" indent="-317500" algn="l" rtl="0">
              <a:spcBef>
                <a:spcPts val="0"/>
              </a:spcBef>
              <a:spcAft>
                <a:spcPts val="0"/>
              </a:spcAft>
              <a:buSzPts val="1400"/>
              <a:buChar char="○"/>
            </a:pPr>
            <a:r>
              <a:rPr lang="en" dirty="0"/>
              <a:t>Input/Output</a:t>
            </a:r>
            <a:endParaRPr dirty="0"/>
          </a:p>
          <a:p>
            <a:pPr marL="914400" lvl="1" indent="-317500" algn="l" rtl="0">
              <a:spcBef>
                <a:spcPts val="0"/>
              </a:spcBef>
              <a:spcAft>
                <a:spcPts val="0"/>
              </a:spcAft>
              <a:buSzPts val="1400"/>
              <a:buChar char="○"/>
            </a:pPr>
            <a:r>
              <a:rPr lang="en" dirty="0"/>
              <a:t>Edge Cases/Validation</a:t>
            </a:r>
            <a:endParaRPr dirty="0"/>
          </a:p>
          <a:p>
            <a:pPr marL="457200" lvl="0" indent="-342900" algn="l" rtl="0">
              <a:spcBef>
                <a:spcPts val="0"/>
              </a:spcBef>
              <a:spcAft>
                <a:spcPts val="0"/>
              </a:spcAft>
              <a:buSzPts val="1800"/>
              <a:buChar char="●"/>
            </a:pPr>
            <a:r>
              <a:rPr lang="en" dirty="0"/>
              <a:t>Write Out Requirements</a:t>
            </a:r>
            <a:endParaRPr dirty="0"/>
          </a:p>
          <a:p>
            <a:pPr marL="914400" lvl="1" indent="-317500" algn="l" rtl="0">
              <a:spcBef>
                <a:spcPts val="0"/>
              </a:spcBef>
              <a:spcAft>
                <a:spcPts val="0"/>
              </a:spcAft>
              <a:buSzPts val="1400"/>
              <a:buChar char="○"/>
            </a:pPr>
            <a:r>
              <a:rPr lang="en" dirty="0"/>
              <a:t>Helpful Later</a:t>
            </a:r>
          </a:p>
          <a:p>
            <a:pPr lvl="0"/>
            <a:r>
              <a:rPr lang="en" dirty="0"/>
              <a:t>What will the data look like</a:t>
            </a:r>
            <a:endParaRPr lang="en-US" dirty="0"/>
          </a:p>
          <a:p>
            <a:pPr lvl="1">
              <a:spcBef>
                <a:spcPts val="0"/>
              </a:spcBef>
            </a:pPr>
            <a:r>
              <a:rPr lang="en-US" dirty="0"/>
              <a:t>Data structure?</a:t>
            </a:r>
          </a:p>
          <a:p>
            <a:pPr marL="457200" lvl="0" indent="-342900" algn="l" rtl="0">
              <a:spcBef>
                <a:spcPts val="0"/>
              </a:spcBef>
              <a:spcAft>
                <a:spcPts val="0"/>
              </a:spcAft>
              <a:buSzPts val="1800"/>
              <a:buChar char="●"/>
            </a:pPr>
            <a:endParaRPr lang="en" dirty="0"/>
          </a:p>
        </p:txBody>
      </p:sp>
      <p:pic>
        <p:nvPicPr>
          <p:cNvPr id="1026" name="Picture 2" descr="If you don&amp;#39;t fulfill the lead requirement you shall not pass - Gandalfmeme  - quickmeme">
            <a:extLst>
              <a:ext uri="{FF2B5EF4-FFF2-40B4-BE49-F238E27FC236}">
                <a16:creationId xmlns:a16="http://schemas.microsoft.com/office/drawing/2014/main" id="{4B0AB1DA-4557-BD48-83C5-E42109CBB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400" y="2162925"/>
            <a:ext cx="3657600" cy="222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Break Problem Down</a:t>
            </a:r>
            <a:endParaRPr/>
          </a:p>
        </p:txBody>
      </p:sp>
      <p:sp>
        <p:nvSpPr>
          <p:cNvPr id="215" name="Google Shape;215;p27"/>
          <p:cNvSpPr txBox="1">
            <a:spLocks noGrp="1"/>
          </p:cNvSpPr>
          <p:nvPr>
            <p:ph type="body" idx="1"/>
          </p:nvPr>
        </p:nvSpPr>
        <p:spPr>
          <a:xfrm>
            <a:off x="471900" y="1919075"/>
            <a:ext cx="41052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Restate The Key Points</a:t>
            </a:r>
          </a:p>
          <a:p>
            <a:pPr marL="457200" lvl="0" indent="-342900" algn="l" rtl="0">
              <a:spcBef>
                <a:spcPts val="0"/>
              </a:spcBef>
              <a:spcAft>
                <a:spcPts val="0"/>
              </a:spcAft>
              <a:buSzPts val="1800"/>
              <a:buChar char="●"/>
            </a:pPr>
            <a:r>
              <a:rPr lang="en" dirty="0"/>
              <a:t>Think out loud!</a:t>
            </a:r>
            <a:endParaRPr dirty="0"/>
          </a:p>
          <a:p>
            <a:pPr marL="457200" lvl="0" indent="-342900" algn="l" rtl="0">
              <a:spcBef>
                <a:spcPts val="0"/>
              </a:spcBef>
              <a:spcAft>
                <a:spcPts val="0"/>
              </a:spcAft>
              <a:buSzPts val="1800"/>
              <a:buChar char="●"/>
            </a:pPr>
            <a:r>
              <a:rPr lang="en" dirty="0"/>
              <a:t>Rough Order Of Problems</a:t>
            </a:r>
            <a:endParaRPr dirty="0"/>
          </a:p>
          <a:p>
            <a:pPr marL="457200" lvl="0" indent="-342900" algn="l" rtl="0">
              <a:spcBef>
                <a:spcPts val="0"/>
              </a:spcBef>
              <a:spcAft>
                <a:spcPts val="0"/>
              </a:spcAft>
              <a:buSzPts val="1800"/>
              <a:buChar char="●"/>
            </a:pPr>
            <a:r>
              <a:rPr lang="en" dirty="0"/>
              <a:t>Resist The Urge To Code</a:t>
            </a:r>
            <a:endParaRPr dirty="0"/>
          </a:p>
          <a:p>
            <a:pPr marL="457200" lvl="0" indent="-342900" algn="l" rtl="0">
              <a:spcBef>
                <a:spcPts val="0"/>
              </a:spcBef>
              <a:spcAft>
                <a:spcPts val="0"/>
              </a:spcAft>
              <a:buSzPts val="1800"/>
              <a:buChar char="●"/>
            </a:pPr>
            <a:r>
              <a:rPr lang="en" dirty="0"/>
              <a:t>Stop, Turn Around, and Ask!</a:t>
            </a:r>
            <a:endParaRPr dirty="0"/>
          </a:p>
        </p:txBody>
      </p:sp>
      <p:pic>
        <p:nvPicPr>
          <p:cNvPr id="216" name="Google Shape;216;p27"/>
          <p:cNvPicPr preferRelativeResize="0"/>
          <p:nvPr/>
        </p:nvPicPr>
        <p:blipFill>
          <a:blip r:embed="rId3">
            <a:alphaModFix/>
          </a:blip>
          <a:stretch>
            <a:fillRect/>
          </a:stretch>
        </p:blipFill>
        <p:spPr>
          <a:xfrm>
            <a:off x="5747300" y="1778287"/>
            <a:ext cx="2131125" cy="2991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Pseudocode</a:t>
            </a:r>
            <a:endParaRPr/>
          </a:p>
        </p:txBody>
      </p:sp>
      <p:sp>
        <p:nvSpPr>
          <p:cNvPr id="222" name="Google Shape;222;p28"/>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 Code/Syntax</a:t>
            </a:r>
          </a:p>
          <a:p>
            <a:pPr marL="457200" lvl="0" indent="-342900" algn="l" rtl="0">
              <a:spcBef>
                <a:spcPts val="0"/>
              </a:spcBef>
              <a:spcAft>
                <a:spcPts val="0"/>
              </a:spcAft>
              <a:buSzPts val="1800"/>
              <a:buChar char="●"/>
            </a:pPr>
            <a:r>
              <a:rPr lang="en" dirty="0"/>
              <a:t>Still thinking out loud!</a:t>
            </a:r>
            <a:endParaRPr dirty="0"/>
          </a:p>
          <a:p>
            <a:pPr marL="457200" lvl="0" indent="-342900" algn="l" rtl="0">
              <a:spcBef>
                <a:spcPts val="0"/>
              </a:spcBef>
              <a:spcAft>
                <a:spcPts val="0"/>
              </a:spcAft>
              <a:buSzPts val="1800"/>
              <a:buChar char="●"/>
            </a:pPr>
            <a:r>
              <a:rPr lang="en" dirty="0"/>
              <a:t>Focus On Control Structures</a:t>
            </a:r>
            <a:endParaRPr dirty="0"/>
          </a:p>
          <a:p>
            <a:pPr marL="914400" lvl="1" indent="-317500" algn="l" rtl="0">
              <a:spcBef>
                <a:spcPts val="0"/>
              </a:spcBef>
              <a:spcAft>
                <a:spcPts val="0"/>
              </a:spcAft>
              <a:buSzPts val="1400"/>
              <a:buChar char="○"/>
            </a:pPr>
            <a:r>
              <a:rPr lang="en" dirty="0"/>
              <a:t>If/Then, Loops, </a:t>
            </a:r>
            <a:r>
              <a:rPr lang="en" dirty="0" err="1"/>
              <a:t>etc</a:t>
            </a:r>
            <a:endParaRPr dirty="0"/>
          </a:p>
          <a:p>
            <a:pPr marL="457200" lvl="0" indent="-342900" algn="l" rtl="0">
              <a:spcBef>
                <a:spcPts val="0"/>
              </a:spcBef>
              <a:spcAft>
                <a:spcPts val="0"/>
              </a:spcAft>
              <a:buSzPts val="1800"/>
              <a:buChar char="●"/>
            </a:pPr>
            <a:r>
              <a:rPr lang="en" dirty="0"/>
              <a:t>Examples</a:t>
            </a:r>
            <a:endParaRPr dirty="0"/>
          </a:p>
          <a:p>
            <a:pPr marL="914400" lvl="1" indent="-317500" algn="l" rtl="0">
              <a:spcBef>
                <a:spcPts val="0"/>
              </a:spcBef>
              <a:spcAft>
                <a:spcPts val="0"/>
              </a:spcAft>
              <a:buSzPts val="1400"/>
              <a:buChar char="○"/>
            </a:pPr>
            <a:r>
              <a:rPr lang="en" dirty="0"/>
              <a:t>`If 5 is greater than 7, then stop`</a:t>
            </a:r>
            <a:endParaRPr dirty="0"/>
          </a:p>
          <a:p>
            <a:pPr marL="914400" lvl="1" indent="-317500" algn="l" rtl="0">
              <a:spcBef>
                <a:spcPts val="0"/>
              </a:spcBef>
              <a:spcAft>
                <a:spcPts val="0"/>
              </a:spcAft>
              <a:buSzPts val="1400"/>
              <a:buChar char="○"/>
            </a:pPr>
            <a:r>
              <a:rPr lang="en" dirty="0"/>
              <a:t>`Loop from 1 to 100`</a:t>
            </a:r>
            <a:endParaRPr dirty="0"/>
          </a:p>
          <a:p>
            <a:pPr marL="914400" lvl="1" indent="-317500" algn="l" rtl="0">
              <a:spcBef>
                <a:spcPts val="0"/>
              </a:spcBef>
              <a:spcAft>
                <a:spcPts val="0"/>
              </a:spcAft>
              <a:buSzPts val="1400"/>
              <a:buChar char="○"/>
            </a:pPr>
            <a:r>
              <a:rPr lang="en" dirty="0"/>
              <a:t>`If the result has a remainder, add 1`</a:t>
            </a:r>
            <a:endParaRPr dirty="0"/>
          </a:p>
          <a:p>
            <a:pPr marL="914400" lvl="1" indent="-317500" algn="l" rtl="0">
              <a:spcBef>
                <a:spcPts val="0"/>
              </a:spcBef>
              <a:spcAft>
                <a:spcPts val="0"/>
              </a:spcAft>
              <a:buSzPts val="1400"/>
              <a:buChar char="○"/>
            </a:pPr>
            <a:r>
              <a:rPr lang="en" dirty="0"/>
              <a:t>`Print “hello world”`</a:t>
            </a:r>
            <a:endParaRPr dirty="0"/>
          </a:p>
        </p:txBody>
      </p:sp>
      <p:pic>
        <p:nvPicPr>
          <p:cNvPr id="223" name="Google Shape;223;p28"/>
          <p:cNvPicPr preferRelativeResize="0"/>
          <p:nvPr/>
        </p:nvPicPr>
        <p:blipFill>
          <a:blip r:embed="rId3">
            <a:alphaModFix/>
          </a:blip>
          <a:stretch>
            <a:fillRect/>
          </a:stretch>
        </p:blipFill>
        <p:spPr>
          <a:xfrm>
            <a:off x="5219750" y="1808013"/>
            <a:ext cx="3146275" cy="2932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Write Syntax</a:t>
            </a:r>
            <a:endParaRPr/>
          </a:p>
        </p:txBody>
      </p:sp>
      <p:sp>
        <p:nvSpPr>
          <p:cNvPr id="229" name="Google Shape;229;p29"/>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Now Start Writing Code</a:t>
            </a:r>
            <a:endParaRPr dirty="0"/>
          </a:p>
          <a:p>
            <a:pPr marL="457200" lvl="0" indent="-342900" algn="l" rtl="0">
              <a:spcBef>
                <a:spcPts val="0"/>
              </a:spcBef>
              <a:spcAft>
                <a:spcPts val="0"/>
              </a:spcAft>
              <a:buSzPts val="1800"/>
              <a:buChar char="●"/>
            </a:pPr>
            <a:r>
              <a:rPr lang="en" dirty="0"/>
              <a:t>Talk It Out (Think out loud)</a:t>
            </a:r>
            <a:endParaRPr dirty="0"/>
          </a:p>
          <a:p>
            <a:pPr marL="457200" lvl="0" indent="-342900" algn="l" rtl="0">
              <a:spcBef>
                <a:spcPts val="0"/>
              </a:spcBef>
              <a:spcAft>
                <a:spcPts val="0"/>
              </a:spcAft>
              <a:buSzPts val="1800"/>
              <a:buChar char="●"/>
            </a:pPr>
            <a:r>
              <a:rPr lang="en" dirty="0"/>
              <a:t>Don’t Be Afraid To Make Mistakes</a:t>
            </a:r>
            <a:endParaRPr dirty="0"/>
          </a:p>
          <a:p>
            <a:pPr marL="457200" lvl="0" indent="-342900" algn="l" rtl="0">
              <a:spcBef>
                <a:spcPts val="0"/>
              </a:spcBef>
              <a:spcAft>
                <a:spcPts val="0"/>
              </a:spcAft>
              <a:buSzPts val="1800"/>
              <a:buChar char="●"/>
            </a:pPr>
            <a:r>
              <a:rPr lang="en" dirty="0"/>
              <a:t>Don’t Get Caught Up On Syntax</a:t>
            </a:r>
            <a:endParaRPr dirty="0"/>
          </a:p>
          <a:p>
            <a:pPr marL="457200" lvl="0" indent="-342900" algn="l" rtl="0">
              <a:spcBef>
                <a:spcPts val="0"/>
              </a:spcBef>
              <a:spcAft>
                <a:spcPts val="0"/>
              </a:spcAft>
              <a:buSzPts val="1800"/>
              <a:buChar char="●"/>
            </a:pPr>
            <a:r>
              <a:rPr lang="en" dirty="0"/>
              <a:t>Write Clearly and Slowly</a:t>
            </a:r>
            <a:endParaRPr dirty="0"/>
          </a:p>
        </p:txBody>
      </p:sp>
      <p:pic>
        <p:nvPicPr>
          <p:cNvPr id="230" name="Google Shape;230;p29"/>
          <p:cNvPicPr preferRelativeResize="0"/>
          <p:nvPr/>
        </p:nvPicPr>
        <p:blipFill>
          <a:blip r:embed="rId3">
            <a:alphaModFix/>
          </a:blip>
          <a:stretch>
            <a:fillRect/>
          </a:stretch>
        </p:blipFill>
        <p:spPr>
          <a:xfrm>
            <a:off x="4841175" y="2150550"/>
            <a:ext cx="3995100" cy="224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Agenda &amp; Objectives</a:t>
            </a:r>
            <a:endParaRPr dirty="0"/>
          </a:p>
        </p:txBody>
      </p:sp>
      <p:sp>
        <p:nvSpPr>
          <p:cNvPr id="98" name="Google Shape;98;p17"/>
          <p:cNvSpPr txBox="1">
            <a:spLocks noGrp="1"/>
          </p:cNvSpPr>
          <p:nvPr>
            <p:ph type="body" idx="1"/>
          </p:nvPr>
        </p:nvSpPr>
        <p:spPr>
          <a:xfrm>
            <a:off x="471900" y="1919075"/>
            <a:ext cx="4097100" cy="2710200"/>
          </a:xfrm>
          <a:prstGeom prst="rect">
            <a:avLst/>
          </a:prstGeom>
        </p:spPr>
        <p:txBody>
          <a:bodyPr spcFirstLastPara="1" wrap="square" lIns="91425" tIns="91425" rIns="91425" bIns="91425" anchor="t" anchorCtr="0">
            <a:noAutofit/>
          </a:bodyPr>
          <a:lstStyle/>
          <a:p>
            <a:r>
              <a:rPr lang="en" dirty="0"/>
              <a:t>Code Reviews</a:t>
            </a:r>
          </a:p>
          <a:p>
            <a:pPr lvl="1" indent="-342900">
              <a:spcBef>
                <a:spcPts val="0"/>
              </a:spcBef>
              <a:buSzPts val="1800"/>
              <a:buChar char="●"/>
            </a:pPr>
            <a:r>
              <a:rPr lang="en" dirty="0"/>
              <a:t>Know how to give and receive good feedback</a:t>
            </a:r>
          </a:p>
          <a:p>
            <a:r>
              <a:rPr lang="en" dirty="0"/>
              <a:t>Live Coding</a:t>
            </a:r>
          </a:p>
          <a:p>
            <a:r>
              <a:rPr lang="en" dirty="0"/>
              <a:t>Activities &amp; Assignment</a:t>
            </a:r>
          </a:p>
          <a:p>
            <a:endParaRPr dirty="0"/>
          </a:p>
        </p:txBody>
      </p:sp>
      <p:pic>
        <p:nvPicPr>
          <p:cNvPr id="99" name="Google Shape;99;p17"/>
          <p:cNvPicPr preferRelativeResize="0"/>
          <p:nvPr/>
        </p:nvPicPr>
        <p:blipFill>
          <a:blip r:embed="rId3">
            <a:alphaModFix/>
          </a:blip>
          <a:stretch>
            <a:fillRect/>
          </a:stretch>
        </p:blipFill>
        <p:spPr>
          <a:xfrm>
            <a:off x="4721400" y="2126563"/>
            <a:ext cx="4270198" cy="22952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a:t>
            </a:r>
            <a:endParaRPr/>
          </a:p>
        </p:txBody>
      </p:sp>
      <p:sp>
        <p:nvSpPr>
          <p:cNvPr id="236" name="Google Shape;236;p30"/>
          <p:cNvSpPr txBox="1">
            <a:spLocks noGrp="1"/>
          </p:cNvSpPr>
          <p:nvPr>
            <p:ph type="body" idx="1"/>
          </p:nvPr>
        </p:nvSpPr>
        <p:spPr>
          <a:xfrm>
            <a:off x="471900" y="1919075"/>
            <a:ext cx="4284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Step Through Your Code (Out Loud)</a:t>
            </a:r>
            <a:endParaRPr dirty="0"/>
          </a:p>
          <a:p>
            <a:pPr marL="457200" lvl="0" indent="-342900" algn="l" rtl="0">
              <a:spcBef>
                <a:spcPts val="0"/>
              </a:spcBef>
              <a:spcAft>
                <a:spcPts val="0"/>
              </a:spcAft>
              <a:buSzPts val="1800"/>
              <a:buChar char="●"/>
            </a:pPr>
            <a:r>
              <a:rPr lang="en" dirty="0"/>
              <a:t>Track Your Variables</a:t>
            </a:r>
            <a:endParaRPr dirty="0"/>
          </a:p>
          <a:p>
            <a:pPr marL="457200" lvl="0" indent="-342900" algn="l" rtl="0">
              <a:spcBef>
                <a:spcPts val="0"/>
              </a:spcBef>
              <a:spcAft>
                <a:spcPts val="0"/>
              </a:spcAft>
              <a:buSzPts val="1800"/>
              <a:buChar char="●"/>
            </a:pPr>
            <a:r>
              <a:rPr lang="en" dirty="0"/>
              <a:t>Test Edge Cases</a:t>
            </a:r>
          </a:p>
          <a:p>
            <a:pPr marL="457200" lvl="0" indent="-342900" algn="l" rtl="0">
              <a:spcBef>
                <a:spcPts val="0"/>
              </a:spcBef>
              <a:spcAft>
                <a:spcPts val="0"/>
              </a:spcAft>
              <a:buSzPts val="1800"/>
              <a:buChar char="●"/>
            </a:pPr>
            <a:r>
              <a:rPr lang="en" dirty="0"/>
              <a:t>Shows thoroughness</a:t>
            </a:r>
            <a:endParaRPr dirty="0"/>
          </a:p>
        </p:txBody>
      </p:sp>
      <p:pic>
        <p:nvPicPr>
          <p:cNvPr id="237" name="Google Shape;237;p30"/>
          <p:cNvPicPr preferRelativeResize="0"/>
          <p:nvPr/>
        </p:nvPicPr>
        <p:blipFill>
          <a:blip r:embed="rId3">
            <a:alphaModFix/>
          </a:blip>
          <a:stretch>
            <a:fillRect/>
          </a:stretch>
        </p:blipFill>
        <p:spPr>
          <a:xfrm>
            <a:off x="5127950" y="1919075"/>
            <a:ext cx="3566053" cy="271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Make Changes</a:t>
            </a:r>
            <a:endParaRPr/>
          </a:p>
        </p:txBody>
      </p:sp>
      <p:sp>
        <p:nvSpPr>
          <p:cNvPr id="243" name="Google Shape;243;p31"/>
          <p:cNvSpPr txBox="1">
            <a:spLocks noGrp="1"/>
          </p:cNvSpPr>
          <p:nvPr>
            <p:ph type="body" idx="1"/>
          </p:nvPr>
        </p:nvSpPr>
        <p:spPr>
          <a:xfrm>
            <a:off x="471900" y="1919075"/>
            <a:ext cx="4112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Fix Any “bugs” or missed branches</a:t>
            </a:r>
            <a:endParaRPr dirty="0"/>
          </a:p>
          <a:p>
            <a:pPr marL="457200" lvl="0" indent="-342900" algn="l" rtl="0">
              <a:spcBef>
                <a:spcPts val="0"/>
              </a:spcBef>
              <a:spcAft>
                <a:spcPts val="0"/>
              </a:spcAft>
              <a:buSzPts val="1800"/>
              <a:buChar char="●"/>
            </a:pPr>
            <a:r>
              <a:rPr lang="en" dirty="0"/>
              <a:t>Discuss Improvements &amp; Enhancements</a:t>
            </a:r>
            <a:endParaRPr dirty="0"/>
          </a:p>
        </p:txBody>
      </p:sp>
      <p:pic>
        <p:nvPicPr>
          <p:cNvPr id="244" name="Google Shape;244;p31"/>
          <p:cNvPicPr preferRelativeResize="0"/>
          <p:nvPr/>
        </p:nvPicPr>
        <p:blipFill>
          <a:blip r:embed="rId3">
            <a:alphaModFix/>
          </a:blip>
          <a:stretch>
            <a:fillRect/>
          </a:stretch>
        </p:blipFill>
        <p:spPr>
          <a:xfrm>
            <a:off x="5148950" y="1881900"/>
            <a:ext cx="3545050" cy="3112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Practice Makes Perfect</a:t>
            </a:r>
            <a:endParaRPr/>
          </a:p>
        </p:txBody>
      </p:sp>
      <p:sp>
        <p:nvSpPr>
          <p:cNvPr id="250" name="Google Shape;250;p32"/>
          <p:cNvSpPr txBox="1">
            <a:spLocks noGrp="1"/>
          </p:cNvSpPr>
          <p:nvPr>
            <p:ph type="body" idx="1"/>
          </p:nvPr>
        </p:nvSpPr>
        <p:spPr>
          <a:xfrm>
            <a:off x="471900" y="1919075"/>
            <a:ext cx="411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hlinkClick r:id="rId3"/>
              </a:rPr>
              <a:t>https://www.hackerrank.com/</a:t>
            </a:r>
            <a:endParaRPr dirty="0"/>
          </a:p>
          <a:p>
            <a:pPr marL="0" lvl="0" indent="0" algn="l" rtl="0">
              <a:spcBef>
                <a:spcPts val="1600"/>
              </a:spcBef>
              <a:spcAft>
                <a:spcPts val="0"/>
              </a:spcAft>
              <a:buNone/>
            </a:pPr>
            <a:r>
              <a:rPr lang="en" dirty="0">
                <a:hlinkClick r:id="rId4"/>
              </a:rPr>
              <a:t>https://leetcode.com/</a:t>
            </a:r>
            <a:endParaRPr dirty="0"/>
          </a:p>
          <a:p>
            <a:pPr marL="0" lvl="0" indent="0" algn="l" rtl="0">
              <a:spcBef>
                <a:spcPts val="1600"/>
              </a:spcBef>
              <a:spcAft>
                <a:spcPts val="0"/>
              </a:spcAft>
              <a:buNone/>
            </a:pPr>
            <a:r>
              <a:rPr lang="en" dirty="0">
                <a:hlinkClick r:id="rId5"/>
              </a:rPr>
              <a:t>http://exercism.io/</a:t>
            </a:r>
            <a:endParaRPr dirty="0"/>
          </a:p>
          <a:p>
            <a:pPr marL="0" lvl="0" indent="0" algn="l" rtl="0">
              <a:spcBef>
                <a:spcPts val="1600"/>
              </a:spcBef>
              <a:spcAft>
                <a:spcPts val="1600"/>
              </a:spcAft>
              <a:buNone/>
            </a:pPr>
            <a:r>
              <a:rPr lang="en" dirty="0">
                <a:hlinkClick r:id="rId6"/>
              </a:rPr>
              <a:t>https://checkio.org/</a:t>
            </a:r>
            <a:endParaRPr lang="en" dirty="0"/>
          </a:p>
          <a:p>
            <a:pPr marL="0" lvl="0" indent="0">
              <a:spcBef>
                <a:spcPts val="1600"/>
              </a:spcBef>
              <a:spcAft>
                <a:spcPts val="1600"/>
              </a:spcAft>
              <a:buNone/>
            </a:pPr>
            <a:r>
              <a:rPr lang="en-US" dirty="0">
                <a:hlinkClick r:id="rId7"/>
              </a:rPr>
              <a:t>https://codesignal.com/</a:t>
            </a:r>
            <a:r>
              <a:rPr lang="en-US" dirty="0"/>
              <a:t> </a:t>
            </a:r>
            <a:endParaRPr dirty="0"/>
          </a:p>
        </p:txBody>
      </p:sp>
      <p:pic>
        <p:nvPicPr>
          <p:cNvPr id="251" name="Google Shape;251;p32"/>
          <p:cNvPicPr preferRelativeResize="0"/>
          <p:nvPr/>
        </p:nvPicPr>
        <p:blipFill>
          <a:blip r:embed="rId8">
            <a:alphaModFix/>
          </a:blip>
          <a:stretch>
            <a:fillRect/>
          </a:stretch>
        </p:blipFill>
        <p:spPr>
          <a:xfrm>
            <a:off x="5264667" y="1919075"/>
            <a:ext cx="3429338" cy="3072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76B0-12DB-B241-9097-E21AE19E276F}"/>
              </a:ext>
            </a:extLst>
          </p:cNvPr>
          <p:cNvSpPr>
            <a:spLocks noGrp="1"/>
          </p:cNvSpPr>
          <p:nvPr>
            <p:ph type="title"/>
          </p:nvPr>
        </p:nvSpPr>
        <p:spPr/>
        <p:txBody>
          <a:bodyPr/>
          <a:lstStyle/>
          <a:p>
            <a:r>
              <a:rPr lang="en-US" dirty="0"/>
              <a:t>Buy this book!</a:t>
            </a:r>
          </a:p>
        </p:txBody>
      </p:sp>
      <p:sp>
        <p:nvSpPr>
          <p:cNvPr id="3" name="Text Placeholder 2">
            <a:extLst>
              <a:ext uri="{FF2B5EF4-FFF2-40B4-BE49-F238E27FC236}">
                <a16:creationId xmlns:a16="http://schemas.microsoft.com/office/drawing/2014/main" id="{289E730F-9D92-AE44-B001-B2A45E77036A}"/>
              </a:ext>
            </a:extLst>
          </p:cNvPr>
          <p:cNvSpPr>
            <a:spLocks noGrp="1"/>
          </p:cNvSpPr>
          <p:nvPr>
            <p:ph type="body" idx="1"/>
          </p:nvPr>
        </p:nvSpPr>
        <p:spPr>
          <a:xfrm>
            <a:off x="471900" y="1919075"/>
            <a:ext cx="4913647" cy="2710200"/>
          </a:xfrm>
        </p:spPr>
        <p:txBody>
          <a:bodyPr/>
          <a:lstStyle/>
          <a:p>
            <a:r>
              <a:rPr lang="en-US" dirty="0"/>
              <a:t>Buy “Cracking the Coding Interview”</a:t>
            </a:r>
          </a:p>
          <a:p>
            <a:endParaRPr lang="en-US" dirty="0"/>
          </a:p>
          <a:p>
            <a:r>
              <a:rPr lang="en-US" dirty="0">
                <a:hlinkClick r:id="rId3"/>
              </a:rPr>
              <a:t>https://www.amazon.com/Cracking-Coding-Interview-Programming-Questions/dp/0984782850/</a:t>
            </a:r>
            <a:endParaRPr lang="en-US" dirty="0"/>
          </a:p>
          <a:p>
            <a:endParaRPr lang="en-US" dirty="0"/>
          </a:p>
        </p:txBody>
      </p:sp>
      <p:pic>
        <p:nvPicPr>
          <p:cNvPr id="5" name="Picture 4" descr="A picture containing text, green&#10;&#10;Description automatically generated">
            <a:extLst>
              <a:ext uri="{FF2B5EF4-FFF2-40B4-BE49-F238E27FC236}">
                <a16:creationId xmlns:a16="http://schemas.microsoft.com/office/drawing/2014/main" id="{1E9DE1CD-BCD9-6F45-96AB-DFD0FD5D17C4}"/>
              </a:ext>
            </a:extLst>
          </p:cNvPr>
          <p:cNvPicPr>
            <a:picLocks noChangeAspect="1"/>
          </p:cNvPicPr>
          <p:nvPr/>
        </p:nvPicPr>
        <p:blipFill>
          <a:blip r:embed="rId4"/>
          <a:stretch>
            <a:fillRect/>
          </a:stretch>
        </p:blipFill>
        <p:spPr>
          <a:xfrm>
            <a:off x="6015691" y="1804521"/>
            <a:ext cx="2222500" cy="3175000"/>
          </a:xfrm>
          <a:prstGeom prst="rect">
            <a:avLst/>
          </a:prstGeom>
        </p:spPr>
      </p:pic>
    </p:spTree>
    <p:extLst>
      <p:ext uri="{BB962C8B-B14F-4D97-AF65-F5344CB8AC3E}">
        <p14:creationId xmlns:p14="http://schemas.microsoft.com/office/powerpoint/2010/main" val="4226232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 Live Coding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Coding challenge</a:t>
            </a:r>
            <a:endParaRPr dirty="0"/>
          </a:p>
        </p:txBody>
      </p:sp>
      <p:sp>
        <p:nvSpPr>
          <p:cNvPr id="2" name="TextBox 1">
            <a:extLst>
              <a:ext uri="{FF2B5EF4-FFF2-40B4-BE49-F238E27FC236}">
                <a16:creationId xmlns:a16="http://schemas.microsoft.com/office/drawing/2014/main" id="{D21812DE-052B-D147-9570-8DB0378F6348}"/>
              </a:ext>
            </a:extLst>
          </p:cNvPr>
          <p:cNvSpPr txBox="1"/>
          <p:nvPr/>
        </p:nvSpPr>
        <p:spPr>
          <a:xfrm>
            <a:off x="2302933" y="2980267"/>
            <a:ext cx="5141151" cy="307777"/>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www.coderbyte.com</a:t>
            </a:r>
            <a:r>
              <a:rPr lang="en-US" dirty="0">
                <a:solidFill>
                  <a:schemeClr val="bg1"/>
                </a:solidFill>
              </a:rPr>
              <a:t>/editor/Longest%20Word:JavaScript</a:t>
            </a:r>
          </a:p>
        </p:txBody>
      </p:sp>
      <p:sp>
        <p:nvSpPr>
          <p:cNvPr id="3" name="TextBox 2">
            <a:extLst>
              <a:ext uri="{FF2B5EF4-FFF2-40B4-BE49-F238E27FC236}">
                <a16:creationId xmlns:a16="http://schemas.microsoft.com/office/drawing/2014/main" id="{5552566D-D728-7945-8FF6-0CDB8FC47D87}"/>
              </a:ext>
            </a:extLst>
          </p:cNvPr>
          <p:cNvSpPr txBox="1"/>
          <p:nvPr/>
        </p:nvSpPr>
        <p:spPr>
          <a:xfrm>
            <a:off x="2250834" y="3288044"/>
            <a:ext cx="5245347" cy="523220"/>
          </a:xfrm>
          <a:prstGeom prst="rect">
            <a:avLst/>
          </a:prstGeom>
          <a:noFill/>
        </p:spPr>
        <p:txBody>
          <a:bodyPr wrap="none" rtlCol="0">
            <a:spAutoFit/>
          </a:bodyPr>
          <a:lstStyle/>
          <a:p>
            <a:r>
              <a:rPr lang="en-US" i="1" dirty="0"/>
              <a:t>“First, solve the problem. Then, write the code.” – John Johnson</a:t>
            </a:r>
            <a:endParaRPr lang="en-US" dirty="0"/>
          </a:p>
          <a:p>
            <a:endParaRPr lang="en-US" dirty="0"/>
          </a:p>
        </p:txBody>
      </p:sp>
    </p:spTree>
    <p:extLst>
      <p:ext uri="{BB962C8B-B14F-4D97-AF65-F5344CB8AC3E}">
        <p14:creationId xmlns:p14="http://schemas.microsoft.com/office/powerpoint/2010/main" val="1275239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2E62-FCCA-274F-B5CC-EC0E6AAF8186}"/>
              </a:ext>
            </a:extLst>
          </p:cNvPr>
          <p:cNvSpPr>
            <a:spLocks noGrp="1"/>
          </p:cNvSpPr>
          <p:nvPr>
            <p:ph type="title"/>
          </p:nvPr>
        </p:nvSpPr>
        <p:spPr/>
        <p:txBody>
          <a:bodyPr/>
          <a:lstStyle/>
          <a:p>
            <a:r>
              <a:rPr lang="en-US" dirty="0"/>
              <a:t>Activity: Standup</a:t>
            </a:r>
          </a:p>
        </p:txBody>
      </p:sp>
      <p:sp>
        <p:nvSpPr>
          <p:cNvPr id="3" name="Text Placeholder 2">
            <a:extLst>
              <a:ext uri="{FF2B5EF4-FFF2-40B4-BE49-F238E27FC236}">
                <a16:creationId xmlns:a16="http://schemas.microsoft.com/office/drawing/2014/main" id="{97C94867-B447-734F-9419-15A5AC6A2D9D}"/>
              </a:ext>
            </a:extLst>
          </p:cNvPr>
          <p:cNvSpPr>
            <a:spLocks noGrp="1"/>
          </p:cNvSpPr>
          <p:nvPr>
            <p:ph type="body" idx="1"/>
          </p:nvPr>
        </p:nvSpPr>
        <p:spPr/>
        <p:txBody>
          <a:bodyPr/>
          <a:lstStyle/>
          <a:p>
            <a:pPr lvl="0"/>
            <a:r>
              <a:rPr lang="en-US" dirty="0"/>
              <a:t>I’m sure some of you have already been doing this but if not …</a:t>
            </a:r>
          </a:p>
          <a:p>
            <a:pPr lvl="0"/>
            <a:endParaRPr lang="en-US" dirty="0"/>
          </a:p>
          <a:p>
            <a:pPr lvl="0"/>
            <a:r>
              <a:rPr lang="en-US" dirty="0"/>
              <a:t>Be able to answer and tell your team</a:t>
            </a:r>
          </a:p>
          <a:p>
            <a:pPr lvl="1">
              <a:spcBef>
                <a:spcPts val="0"/>
              </a:spcBef>
            </a:pPr>
            <a:r>
              <a:rPr lang="en-US" dirty="0"/>
              <a:t>What have you done from last sync?</a:t>
            </a:r>
          </a:p>
          <a:p>
            <a:pPr lvl="1">
              <a:spcBef>
                <a:spcPts val="0"/>
              </a:spcBef>
            </a:pPr>
            <a:r>
              <a:rPr lang="en-US" dirty="0"/>
              <a:t>What are you going to do until the next sync?</a:t>
            </a:r>
          </a:p>
          <a:p>
            <a:pPr lvl="1">
              <a:spcBef>
                <a:spcPts val="0"/>
              </a:spcBef>
            </a:pPr>
            <a:r>
              <a:rPr lang="en-US" dirty="0"/>
              <a:t>Are you block by anything or need any help with stuff?</a:t>
            </a:r>
          </a:p>
        </p:txBody>
      </p:sp>
    </p:spTree>
    <p:extLst>
      <p:ext uri="{BB962C8B-B14F-4D97-AF65-F5344CB8AC3E}">
        <p14:creationId xmlns:p14="http://schemas.microsoft.com/office/powerpoint/2010/main" val="2362373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2E62-FCCA-274F-B5CC-EC0E6AAF8186}"/>
              </a:ext>
            </a:extLst>
          </p:cNvPr>
          <p:cNvSpPr>
            <a:spLocks noGrp="1"/>
          </p:cNvSpPr>
          <p:nvPr>
            <p:ph type="title"/>
          </p:nvPr>
        </p:nvSpPr>
        <p:spPr/>
        <p:txBody>
          <a:bodyPr/>
          <a:lstStyle/>
          <a:p>
            <a:r>
              <a:rPr lang="en-US" dirty="0"/>
              <a:t>Activity &amp; Assignment: Project Review</a:t>
            </a:r>
          </a:p>
        </p:txBody>
      </p:sp>
      <p:sp>
        <p:nvSpPr>
          <p:cNvPr id="3" name="Text Placeholder 2">
            <a:extLst>
              <a:ext uri="{FF2B5EF4-FFF2-40B4-BE49-F238E27FC236}">
                <a16:creationId xmlns:a16="http://schemas.microsoft.com/office/drawing/2014/main" id="{97C94867-B447-734F-9419-15A5AC6A2D9D}"/>
              </a:ext>
            </a:extLst>
          </p:cNvPr>
          <p:cNvSpPr>
            <a:spLocks noGrp="1"/>
          </p:cNvSpPr>
          <p:nvPr>
            <p:ph type="body" idx="1"/>
          </p:nvPr>
        </p:nvSpPr>
        <p:spPr/>
        <p:txBody>
          <a:bodyPr/>
          <a:lstStyle/>
          <a:p>
            <a:r>
              <a:rPr lang="en-US" dirty="0"/>
              <a:t>Spend 15-20 mins with your mentor reviewing work that have been completed up until now.</a:t>
            </a:r>
          </a:p>
          <a:p>
            <a:r>
              <a:rPr lang="en-US" dirty="0"/>
              <a:t>Should be able to answer</a:t>
            </a:r>
          </a:p>
          <a:p>
            <a:pPr lvl="1">
              <a:spcBef>
                <a:spcPts val="0"/>
              </a:spcBef>
            </a:pPr>
            <a:r>
              <a:rPr lang="en-US" dirty="0"/>
              <a:t>What stories have you been working on recently?</a:t>
            </a:r>
          </a:p>
          <a:p>
            <a:pPr lvl="1">
              <a:spcBef>
                <a:spcPts val="0"/>
              </a:spcBef>
            </a:pPr>
            <a:r>
              <a:rPr lang="en-US" dirty="0"/>
              <a:t>What code design decisions did you make and why? </a:t>
            </a:r>
          </a:p>
          <a:p>
            <a:pPr lvl="2">
              <a:spcBef>
                <a:spcPts val="0"/>
              </a:spcBef>
            </a:pPr>
            <a:r>
              <a:rPr lang="en-US" dirty="0"/>
              <a:t>For instance, How did you design your model class and controllers?</a:t>
            </a:r>
          </a:p>
          <a:p>
            <a:pPr lvl="1">
              <a:spcBef>
                <a:spcPts val="0"/>
              </a:spcBef>
            </a:pPr>
            <a:r>
              <a:rPr lang="en-US" dirty="0"/>
              <a:t>What has been the most challenging aspect of your project so far?</a:t>
            </a:r>
          </a:p>
          <a:p>
            <a:pPr lvl="2">
              <a:spcBef>
                <a:spcPts val="0"/>
              </a:spcBef>
            </a:pPr>
            <a:r>
              <a:rPr lang="en-US" dirty="0"/>
              <a:t>Did you overcome it? If so, how?</a:t>
            </a:r>
          </a:p>
          <a:p>
            <a:pPr lvl="1">
              <a:spcBef>
                <a:spcPts val="0"/>
              </a:spcBef>
            </a:pPr>
            <a:r>
              <a:rPr lang="en-US" dirty="0"/>
              <a:t>What are you going to be working on next?</a:t>
            </a:r>
          </a:p>
        </p:txBody>
      </p:sp>
    </p:spTree>
    <p:extLst>
      <p:ext uri="{BB962C8B-B14F-4D97-AF65-F5344CB8AC3E}">
        <p14:creationId xmlns:p14="http://schemas.microsoft.com/office/powerpoint/2010/main" val="2190167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D0AC-F0DF-1F42-9F17-C888BF1F7EB3}"/>
              </a:ext>
            </a:extLst>
          </p:cNvPr>
          <p:cNvSpPr>
            <a:spLocks noGrp="1"/>
          </p:cNvSpPr>
          <p:nvPr>
            <p:ph type="title"/>
          </p:nvPr>
        </p:nvSpPr>
        <p:spPr/>
        <p:txBody>
          <a:bodyPr/>
          <a:lstStyle/>
          <a:p>
            <a:r>
              <a:rPr lang="en-US" dirty="0" err="1"/>
              <a:t>QuEsTiOnS</a:t>
            </a:r>
            <a:endParaRPr lang="en-US" dirty="0"/>
          </a:p>
        </p:txBody>
      </p:sp>
      <p:pic>
        <p:nvPicPr>
          <p:cNvPr id="5122" name="Picture 2" descr="End of Presentation ANY QUESTIONS? Meme Generator at MemeCreator.org! | Meme  feliz aniversário, Meme de aniversário, Aniversário do gato">
            <a:extLst>
              <a:ext uri="{FF2B5EF4-FFF2-40B4-BE49-F238E27FC236}">
                <a16:creationId xmlns:a16="http://schemas.microsoft.com/office/drawing/2014/main" id="{61965BE8-6238-944D-834F-448660708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 y="1803512"/>
            <a:ext cx="2636014" cy="29790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op 175 Best Questions Meme 2022 That Science Can&amp;#39;t Answer">
            <a:extLst>
              <a:ext uri="{FF2B5EF4-FFF2-40B4-BE49-F238E27FC236}">
                <a16:creationId xmlns:a16="http://schemas.microsoft.com/office/drawing/2014/main" id="{8CA0311D-D9B4-E149-80B8-01C4B2540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039" y="1803512"/>
            <a:ext cx="2776189" cy="30522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 When your lecturer asks if you have any questions meme |  UniversityStudent.org">
            <a:extLst>
              <a:ext uri="{FF2B5EF4-FFF2-40B4-BE49-F238E27FC236}">
                <a16:creationId xmlns:a16="http://schemas.microsoft.com/office/drawing/2014/main" id="{61C14BB5-4FEB-094D-BC0B-C7CE7105D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0786" y="1142999"/>
            <a:ext cx="3760885" cy="36395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0F38F04F-15ED-274A-994B-13C671520024}"/>
              </a:ext>
            </a:extLst>
          </p:cNvPr>
          <p:cNvSpPr txBox="1">
            <a:spLocks/>
          </p:cNvSpPr>
          <p:nvPr/>
        </p:nvSpPr>
        <p:spPr>
          <a:xfrm>
            <a:off x="6591865" y="759149"/>
            <a:ext cx="2525820"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r>
              <a:rPr lang="en-US" dirty="0" err="1"/>
              <a:t>QuEsTiOnS</a:t>
            </a:r>
            <a:endParaRPr lang="en-US" dirty="0"/>
          </a:p>
        </p:txBody>
      </p:sp>
      <p:sp>
        <p:nvSpPr>
          <p:cNvPr id="8" name="Title 1">
            <a:extLst>
              <a:ext uri="{FF2B5EF4-FFF2-40B4-BE49-F238E27FC236}">
                <a16:creationId xmlns:a16="http://schemas.microsoft.com/office/drawing/2014/main" id="{403429BC-F9AB-194F-ACED-8239ADAC27C8}"/>
              </a:ext>
            </a:extLst>
          </p:cNvPr>
          <p:cNvSpPr txBox="1">
            <a:spLocks/>
          </p:cNvSpPr>
          <p:nvPr/>
        </p:nvSpPr>
        <p:spPr>
          <a:xfrm>
            <a:off x="3210991" y="302146"/>
            <a:ext cx="2722018"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algn="ctr"/>
            <a:r>
              <a:rPr lang="en-US" dirty="0"/>
              <a:t>??????</a:t>
            </a:r>
          </a:p>
        </p:txBody>
      </p:sp>
    </p:spTree>
    <p:extLst>
      <p:ext uri="{BB962C8B-B14F-4D97-AF65-F5344CB8AC3E}">
        <p14:creationId xmlns:p14="http://schemas.microsoft.com/office/powerpoint/2010/main" val="298783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45" name="Google Shape;145;p25"/>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5"/>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25"/>
          <p:cNvGrpSpPr/>
          <p:nvPr/>
        </p:nvGrpSpPr>
        <p:grpSpPr>
          <a:xfrm>
            <a:off x="5416331" y="3445772"/>
            <a:ext cx="2180096" cy="1442644"/>
            <a:chOff x="5796625" y="2541798"/>
            <a:chExt cx="1712700" cy="1230715"/>
          </a:xfrm>
        </p:grpSpPr>
        <p:sp>
          <p:nvSpPr>
            <p:cNvPr id="148" name="Google Shape;148;p25"/>
            <p:cNvSpPr/>
            <p:nvPr/>
          </p:nvSpPr>
          <p:spPr>
            <a:xfrm rot="-1789476">
              <a:off x="6572742" y="2571072"/>
              <a:ext cx="160451" cy="160451"/>
            </a:xfrm>
            <a:prstGeom prst="ellipse">
              <a:avLst/>
            </a:prstGeom>
            <a:noFill/>
            <a:ln w="38100"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4</a:t>
              </a:r>
              <a:endParaRPr sz="800" b="1">
                <a:solidFill>
                  <a:srgbClr val="5E5E5E"/>
                </a:solidFill>
                <a:latin typeface="Roboto"/>
                <a:ea typeface="Roboto"/>
                <a:cs typeface="Roboto"/>
                <a:sym typeface="Roboto"/>
              </a:endParaRPr>
            </a:p>
          </p:txBody>
        </p:sp>
        <p:sp>
          <p:nvSpPr>
            <p:cNvPr id="150" name="Google Shape;150;p25"/>
            <p:cNvSpPr/>
            <p:nvPr/>
          </p:nvSpPr>
          <p:spPr>
            <a:xfrm>
              <a:off x="5796625" y="3069013"/>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1" name="Google Shape;151;p25"/>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chemeClr val="bg1"/>
                  </a:solidFill>
                  <a:latin typeface="Roboto"/>
                  <a:ea typeface="Roboto"/>
                  <a:cs typeface="Roboto"/>
                  <a:sym typeface="Roboto"/>
                </a:rPr>
                <a:t>Project Review 1</a:t>
              </a:r>
              <a:endParaRPr b="1" dirty="0">
                <a:solidFill>
                  <a:schemeClr val="bg1"/>
                </a:solidFill>
              </a:endParaRPr>
            </a:p>
          </p:txBody>
        </p:sp>
        <p:sp>
          <p:nvSpPr>
            <p:cNvPr id="152" name="Google Shape;152;p25"/>
            <p:cNvSpPr/>
            <p:nvPr/>
          </p:nvSpPr>
          <p:spPr>
            <a:xfrm>
              <a:off x="6607975" y="3004364"/>
              <a:ext cx="90000" cy="67500"/>
            </a:xfrm>
            <a:prstGeom prst="triangle">
              <a:avLst>
                <a:gd name="adj" fmla="val 50000"/>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5"/>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25"/>
          <p:cNvGrpSpPr/>
          <p:nvPr/>
        </p:nvGrpSpPr>
        <p:grpSpPr>
          <a:xfrm>
            <a:off x="3821300" y="1920540"/>
            <a:ext cx="2180096" cy="1427128"/>
            <a:chOff x="4409300" y="1219942"/>
            <a:chExt cx="1712700" cy="1217479"/>
          </a:xfrm>
        </p:grpSpPr>
        <p:sp>
          <p:nvSpPr>
            <p:cNvPr id="155" name="Google Shape;155;p25"/>
            <p:cNvSpPr/>
            <p:nvPr/>
          </p:nvSpPr>
          <p:spPr>
            <a:xfrm rot="-1789476">
              <a:off x="5185416" y="2276970"/>
              <a:ext cx="160451" cy="160451"/>
            </a:xfrm>
            <a:prstGeom prst="ellipse">
              <a:avLst/>
            </a:prstGeom>
            <a:noFill/>
            <a:ln w="38100"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dirty="0">
                  <a:solidFill>
                    <a:srgbClr val="5E5E5E"/>
                  </a:solidFill>
                  <a:latin typeface="Roboto"/>
                  <a:ea typeface="Roboto"/>
                  <a:cs typeface="Roboto"/>
                  <a:sym typeface="Roboto"/>
                </a:rPr>
                <a:t>Class 3</a:t>
              </a:r>
              <a:endParaRPr sz="800" b="1" dirty="0">
                <a:solidFill>
                  <a:srgbClr val="5E5E5E"/>
                </a:solidFill>
                <a:latin typeface="Roboto"/>
                <a:ea typeface="Roboto"/>
                <a:cs typeface="Roboto"/>
                <a:sym typeface="Roboto"/>
              </a:endParaRPr>
            </a:p>
          </p:txBody>
        </p:sp>
        <p:sp>
          <p:nvSpPr>
            <p:cNvPr id="157" name="Google Shape;157;p25"/>
            <p:cNvSpPr/>
            <p:nvPr/>
          </p:nvSpPr>
          <p:spPr>
            <a:xfrm>
              <a:off x="4409300" y="1219942"/>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8" name="Google Shape;158;p25"/>
            <p:cNvSpPr/>
            <p:nvPr/>
          </p:nvSpPr>
          <p:spPr>
            <a:xfrm rot="10800000">
              <a:off x="5220625" y="1919036"/>
              <a:ext cx="90000" cy="67500"/>
            </a:xfrm>
            <a:prstGeom prst="triangle">
              <a:avLst>
                <a:gd name="adj" fmla="val 50000"/>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chemeClr val="bg1"/>
                  </a:solidFill>
                  <a:latin typeface="Roboto"/>
                  <a:ea typeface="Roboto"/>
                  <a:cs typeface="Roboto"/>
                  <a:sym typeface="Roboto"/>
                </a:rPr>
                <a:t>Git, Licensing, &amp; Online Profiles</a:t>
              </a:r>
              <a:endParaRPr dirty="0">
                <a:solidFill>
                  <a:schemeClr val="bg1"/>
                </a:solidFill>
              </a:endParaRPr>
            </a:p>
          </p:txBody>
        </p:sp>
      </p:grpSp>
      <p:sp>
        <p:nvSpPr>
          <p:cNvPr id="160" name="Google Shape;160;p25"/>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25"/>
          <p:cNvGrpSpPr/>
          <p:nvPr/>
        </p:nvGrpSpPr>
        <p:grpSpPr>
          <a:xfrm>
            <a:off x="2222021" y="3445772"/>
            <a:ext cx="2180096" cy="1442644"/>
            <a:chOff x="3021975" y="2541798"/>
            <a:chExt cx="1712700" cy="1230715"/>
          </a:xfrm>
        </p:grpSpPr>
        <p:sp>
          <p:nvSpPr>
            <p:cNvPr id="162" name="Google Shape;162;p25"/>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dirty="0">
                  <a:solidFill>
                    <a:srgbClr val="5E5E5E"/>
                  </a:solidFill>
                  <a:latin typeface="Roboto"/>
                  <a:ea typeface="Roboto"/>
                  <a:cs typeface="Roboto"/>
                  <a:sym typeface="Roboto"/>
                </a:rPr>
                <a:t>Class 2</a:t>
              </a:r>
              <a:endParaRPr sz="800" b="1" dirty="0">
                <a:solidFill>
                  <a:srgbClr val="5E5E5E"/>
                </a:solidFill>
                <a:latin typeface="Roboto"/>
                <a:ea typeface="Roboto"/>
                <a:cs typeface="Roboto"/>
                <a:sym typeface="Roboto"/>
              </a:endParaRPr>
            </a:p>
          </p:txBody>
        </p:sp>
        <p:sp>
          <p:nvSpPr>
            <p:cNvPr id="163" name="Google Shape;163;p25"/>
            <p:cNvSpPr/>
            <p:nvPr/>
          </p:nvSpPr>
          <p:spPr>
            <a:xfrm rot="-1789476">
              <a:off x="3798091" y="2571072"/>
              <a:ext cx="160451" cy="160451"/>
            </a:xfrm>
            <a:prstGeom prst="ellipse">
              <a:avLst/>
            </a:prstGeom>
            <a:solidFill>
              <a:srgbClr val="FFFFFF"/>
            </a:solidFill>
            <a:ln w="38100"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64" name="Google Shape;164;p25"/>
            <p:cNvSpPr/>
            <p:nvPr/>
          </p:nvSpPr>
          <p:spPr>
            <a:xfrm>
              <a:off x="3021975" y="3069013"/>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p25"/>
            <p:cNvSpPr txBox="1"/>
            <p:nvPr/>
          </p:nvSpPr>
          <p:spPr>
            <a:xfrm>
              <a:off x="3066225" y="3106213"/>
              <a:ext cx="1624200" cy="624600"/>
            </a:xfrm>
            <a:prstGeom prst="rect">
              <a:avLst/>
            </a:prstGeom>
            <a:solidFill>
              <a:schemeClr val="tx1">
                <a:lumMod val="75000"/>
              </a:scheme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chemeClr val="bg1"/>
                  </a:solidFill>
                  <a:latin typeface="Roboto"/>
                  <a:ea typeface="Roboto"/>
                  <a:cs typeface="Roboto"/>
                  <a:sym typeface="Roboto"/>
                </a:rPr>
                <a:t>Wireframes</a:t>
              </a:r>
              <a:br>
                <a:rPr lang="en" dirty="0">
                  <a:solidFill>
                    <a:schemeClr val="bg1"/>
                  </a:solidFill>
                  <a:latin typeface="Roboto"/>
                  <a:ea typeface="Roboto"/>
                  <a:cs typeface="Roboto"/>
                  <a:sym typeface="Roboto"/>
                </a:rPr>
              </a:br>
              <a:r>
                <a:rPr lang="en" dirty="0">
                  <a:solidFill>
                    <a:schemeClr val="bg1"/>
                  </a:solidFill>
                  <a:latin typeface="Roboto"/>
                  <a:ea typeface="Roboto"/>
                  <a:cs typeface="Roboto"/>
                  <a:sym typeface="Roboto"/>
                </a:rPr>
                <a:t>&amp; Project Outline (MVP)</a:t>
              </a:r>
              <a:endParaRPr dirty="0">
                <a:solidFill>
                  <a:schemeClr val="bg1"/>
                </a:solidFill>
              </a:endParaRPr>
            </a:p>
          </p:txBody>
        </p:sp>
        <p:sp>
          <p:nvSpPr>
            <p:cNvPr id="166" name="Google Shape;166;p25"/>
            <p:cNvSpPr/>
            <p:nvPr/>
          </p:nvSpPr>
          <p:spPr>
            <a:xfrm>
              <a:off x="3833325" y="3004364"/>
              <a:ext cx="90000" cy="67500"/>
            </a:xfrm>
            <a:prstGeom prst="triangle">
              <a:avLst>
                <a:gd name="adj" fmla="val 50000"/>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5"/>
          <p:cNvGrpSpPr/>
          <p:nvPr/>
        </p:nvGrpSpPr>
        <p:grpSpPr>
          <a:xfrm>
            <a:off x="584043" y="1920540"/>
            <a:ext cx="2180096" cy="1461444"/>
            <a:chOff x="1637475" y="1219942"/>
            <a:chExt cx="1712700" cy="1246754"/>
          </a:xfrm>
        </p:grpSpPr>
        <p:sp>
          <p:nvSpPr>
            <p:cNvPr id="168" name="Google Shape;168;p25"/>
            <p:cNvSpPr/>
            <p:nvPr/>
          </p:nvSpPr>
          <p:spPr>
            <a:xfrm>
              <a:off x="1637475" y="1219942"/>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9" name="Google Shape;169;p25"/>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70" name="Google Shape;170;p25"/>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dirty="0">
                  <a:solidFill>
                    <a:srgbClr val="FFFFFF"/>
                  </a:solidFill>
                  <a:latin typeface="Roboto"/>
                  <a:ea typeface="Roboto"/>
                  <a:cs typeface="Roboto"/>
                  <a:sym typeface="Roboto"/>
                </a:rPr>
                <a:t>User Stories</a:t>
              </a:r>
              <a:br>
                <a:rPr lang="en" sz="1800" dirty="0">
                  <a:solidFill>
                    <a:srgbClr val="FFFFFF"/>
                  </a:solidFill>
                  <a:latin typeface="Roboto"/>
                  <a:ea typeface="Roboto"/>
                  <a:cs typeface="Roboto"/>
                  <a:sym typeface="Roboto"/>
                </a:rPr>
              </a:br>
              <a:r>
                <a:rPr lang="en" sz="1800" dirty="0">
                  <a:solidFill>
                    <a:srgbClr val="FFFFFF"/>
                  </a:solidFill>
                  <a:latin typeface="Roboto"/>
                  <a:ea typeface="Roboto"/>
                  <a:cs typeface="Roboto"/>
                  <a:sym typeface="Roboto"/>
                </a:rPr>
                <a:t>&amp; Trello</a:t>
              </a:r>
              <a:endParaRPr sz="1800" dirty="0">
                <a:solidFill>
                  <a:srgbClr val="FFFFFF"/>
                </a:solidFill>
              </a:endParaRPr>
            </a:p>
          </p:txBody>
        </p:sp>
        <p:sp>
          <p:nvSpPr>
            <p:cNvPr id="172" name="Google Shape;172;p25"/>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78" name="Google Shape;178;p26"/>
          <p:cNvSpPr/>
          <p:nvPr/>
        </p:nvSpPr>
        <p:spPr>
          <a:xfrm rot="-656177">
            <a:off x="67788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rot="656177" flipH="1">
            <a:off x="55894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6102131" y="3445772"/>
            <a:ext cx="2180096" cy="1442644"/>
            <a:chOff x="5796625" y="2541798"/>
            <a:chExt cx="1712700" cy="1230715"/>
          </a:xfrm>
        </p:grpSpPr>
        <p:sp>
          <p:nvSpPr>
            <p:cNvPr id="181" name="Google Shape;181;p26"/>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8</a:t>
              </a:r>
              <a:endParaRPr sz="800" b="1">
                <a:solidFill>
                  <a:srgbClr val="5E5E5E"/>
                </a:solidFill>
                <a:latin typeface="Roboto"/>
                <a:ea typeface="Roboto"/>
                <a:cs typeface="Roboto"/>
                <a:sym typeface="Roboto"/>
              </a:endParaRPr>
            </a:p>
          </p:txBody>
        </p:sp>
        <p:sp>
          <p:nvSpPr>
            <p:cNvPr id="183" name="Google Shape;183;p26"/>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4" name="Google Shape;184;p26"/>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5E5E5E"/>
                  </a:solidFill>
                  <a:latin typeface="Roboto"/>
                  <a:ea typeface="Roboto"/>
                  <a:cs typeface="Roboto"/>
                  <a:sym typeface="Roboto"/>
                </a:rPr>
                <a:t>Final Review</a:t>
              </a:r>
              <a:endParaRPr b="1">
                <a:solidFill>
                  <a:srgbClr val="5E5E5E"/>
                </a:solidFill>
              </a:endParaRPr>
            </a:p>
          </p:txBody>
        </p:sp>
        <p:sp>
          <p:nvSpPr>
            <p:cNvPr id="185" name="Google Shape;185;p26"/>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26"/>
          <p:cNvSpPr/>
          <p:nvPr/>
        </p:nvSpPr>
        <p:spPr>
          <a:xfrm rot="-656177">
            <a:off x="39587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6"/>
          <p:cNvGrpSpPr/>
          <p:nvPr/>
        </p:nvGrpSpPr>
        <p:grpSpPr>
          <a:xfrm>
            <a:off x="4507100" y="1920540"/>
            <a:ext cx="2180096" cy="1461444"/>
            <a:chOff x="4409300" y="1219942"/>
            <a:chExt cx="1712700" cy="1246754"/>
          </a:xfrm>
        </p:grpSpPr>
        <p:sp>
          <p:nvSpPr>
            <p:cNvPr id="188" name="Google Shape;188;p26"/>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7</a:t>
              </a:r>
              <a:endParaRPr sz="800" b="1">
                <a:solidFill>
                  <a:srgbClr val="5E5E5E"/>
                </a:solidFill>
                <a:latin typeface="Roboto"/>
                <a:ea typeface="Roboto"/>
                <a:cs typeface="Roboto"/>
                <a:sym typeface="Roboto"/>
              </a:endParaRPr>
            </a:p>
          </p:txBody>
        </p:sp>
        <p:sp>
          <p:nvSpPr>
            <p:cNvPr id="190" name="Google Shape;190;p26"/>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1" name="Google Shape;191;p26"/>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5E5E5E"/>
                  </a:solidFill>
                  <a:latin typeface="Roboto"/>
                  <a:ea typeface="Roboto"/>
                  <a:cs typeface="Roboto"/>
                  <a:sym typeface="Roboto"/>
                </a:rPr>
                <a:t>Next Features</a:t>
              </a:r>
              <a:br>
                <a:rPr lang="en" dirty="0">
                  <a:solidFill>
                    <a:srgbClr val="5E5E5E"/>
                  </a:solidFill>
                  <a:latin typeface="Roboto"/>
                  <a:ea typeface="Roboto"/>
                  <a:cs typeface="Roboto"/>
                  <a:sym typeface="Roboto"/>
                </a:rPr>
              </a:br>
              <a:r>
                <a:rPr lang="en" dirty="0">
                  <a:solidFill>
                    <a:srgbClr val="5E5E5E"/>
                  </a:solidFill>
                  <a:latin typeface="Roboto"/>
                  <a:ea typeface="Roboto"/>
                  <a:cs typeface="Roboto"/>
                  <a:sym typeface="Roboto"/>
                </a:rPr>
                <a:t>&amp; Interviewing</a:t>
              </a:r>
              <a:endParaRPr dirty="0">
                <a:solidFill>
                  <a:srgbClr val="5E5E5E"/>
                </a:solidFill>
              </a:endParaRPr>
            </a:p>
          </p:txBody>
        </p:sp>
      </p:grpSp>
      <p:sp>
        <p:nvSpPr>
          <p:cNvPr id="193" name="Google Shape;193;p26"/>
          <p:cNvSpPr/>
          <p:nvPr/>
        </p:nvSpPr>
        <p:spPr>
          <a:xfrm rot="656177" flipH="1">
            <a:off x="23144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6"/>
          <p:cNvGrpSpPr/>
          <p:nvPr/>
        </p:nvGrpSpPr>
        <p:grpSpPr>
          <a:xfrm>
            <a:off x="2907821" y="3445772"/>
            <a:ext cx="2180096" cy="1442644"/>
            <a:chOff x="3021975" y="2541798"/>
            <a:chExt cx="1712700" cy="1230715"/>
          </a:xfrm>
        </p:grpSpPr>
        <p:sp>
          <p:nvSpPr>
            <p:cNvPr id="195" name="Google Shape;195;p26"/>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6</a:t>
              </a:r>
              <a:endParaRPr sz="800" b="1">
                <a:solidFill>
                  <a:srgbClr val="5E5E5E"/>
                </a:solidFill>
                <a:latin typeface="Roboto"/>
                <a:ea typeface="Roboto"/>
                <a:cs typeface="Roboto"/>
                <a:sym typeface="Roboto"/>
              </a:endParaRPr>
            </a:p>
          </p:txBody>
        </p:sp>
        <p:sp>
          <p:nvSpPr>
            <p:cNvPr id="196" name="Google Shape;196;p26"/>
            <p:cNvSpPr/>
            <p:nvPr/>
          </p:nvSpPr>
          <p:spPr>
            <a:xfrm rot="-1789476">
              <a:off x="3798091"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97" name="Google Shape;197;p26"/>
            <p:cNvSpPr/>
            <p:nvPr/>
          </p:nvSpPr>
          <p:spPr>
            <a:xfrm>
              <a:off x="302197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8" name="Google Shape;198;p26"/>
            <p:cNvSpPr txBox="1"/>
            <p:nvPr/>
          </p:nvSpPr>
          <p:spPr>
            <a:xfrm>
              <a:off x="3066225" y="3106213"/>
              <a:ext cx="1624200" cy="624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5E5E5E"/>
                  </a:solidFill>
                  <a:latin typeface="Roboto"/>
                  <a:ea typeface="Roboto"/>
                  <a:sym typeface="Roboto"/>
                </a:rPr>
                <a:t>Next Features</a:t>
              </a:r>
              <a:br>
                <a:rPr lang="en" dirty="0">
                  <a:solidFill>
                    <a:srgbClr val="5E5E5E"/>
                  </a:solidFill>
                  <a:latin typeface="Roboto"/>
                  <a:ea typeface="Roboto"/>
                  <a:sym typeface="Roboto"/>
                </a:rPr>
              </a:br>
              <a:r>
                <a:rPr lang="en" dirty="0">
                  <a:solidFill>
                    <a:srgbClr val="5E5E5E"/>
                  </a:solidFill>
                  <a:latin typeface="Roboto"/>
                  <a:ea typeface="Roboto"/>
                  <a:sym typeface="Roboto"/>
                </a:rPr>
                <a:t>&amp; Mock Interviews</a:t>
              </a:r>
              <a:endParaRPr dirty="0">
                <a:solidFill>
                  <a:srgbClr val="5E5E5E"/>
                </a:solidFill>
              </a:endParaRPr>
            </a:p>
          </p:txBody>
        </p:sp>
        <p:sp>
          <p:nvSpPr>
            <p:cNvPr id="199" name="Google Shape;199;p26"/>
            <p:cNvSpPr/>
            <p:nvPr/>
          </p:nvSpPr>
          <p:spPr>
            <a:xfrm>
              <a:off x="383332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26"/>
          <p:cNvGrpSpPr/>
          <p:nvPr/>
        </p:nvGrpSpPr>
        <p:grpSpPr>
          <a:xfrm>
            <a:off x="1271525" y="1920540"/>
            <a:ext cx="2180096" cy="1461444"/>
            <a:chOff x="4409300" y="1219942"/>
            <a:chExt cx="1712700" cy="1246754"/>
          </a:xfrm>
        </p:grpSpPr>
        <p:sp>
          <p:nvSpPr>
            <p:cNvPr id="201" name="Google Shape;201;p26"/>
            <p:cNvSpPr/>
            <p:nvPr/>
          </p:nvSpPr>
          <p:spPr>
            <a:xfrm rot="-1789476">
              <a:off x="5185416" y="2276970"/>
              <a:ext cx="160451" cy="160451"/>
            </a:xfrm>
            <a:prstGeom prst="ellipse">
              <a:avLst/>
            </a:prstGeom>
            <a:solidFill>
              <a:srgbClr val="FFFFFF"/>
            </a:solidFill>
            <a:ln w="38100"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6"/>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dirty="0">
                  <a:solidFill>
                    <a:srgbClr val="5E5E5E"/>
                  </a:solidFill>
                  <a:latin typeface="Roboto"/>
                  <a:ea typeface="Roboto"/>
                  <a:cs typeface="Roboto"/>
                  <a:sym typeface="Roboto"/>
                </a:rPr>
                <a:t>Class 5</a:t>
              </a:r>
              <a:endParaRPr sz="800" b="1" dirty="0">
                <a:solidFill>
                  <a:srgbClr val="5E5E5E"/>
                </a:solidFill>
                <a:latin typeface="Roboto"/>
                <a:ea typeface="Roboto"/>
                <a:cs typeface="Roboto"/>
                <a:sym typeface="Roboto"/>
              </a:endParaRPr>
            </a:p>
          </p:txBody>
        </p:sp>
        <p:sp>
          <p:nvSpPr>
            <p:cNvPr id="203" name="Google Shape;203;p26"/>
            <p:cNvSpPr/>
            <p:nvPr/>
          </p:nvSpPr>
          <p:spPr>
            <a:xfrm>
              <a:off x="4409300" y="1219942"/>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4" name="Google Shape;204;p26"/>
            <p:cNvSpPr/>
            <p:nvPr/>
          </p:nvSpPr>
          <p:spPr>
            <a:xfrm rot="10800000">
              <a:off x="5220625" y="1919036"/>
              <a:ext cx="90000" cy="67500"/>
            </a:xfrm>
            <a:prstGeom prst="triangle">
              <a:avLst>
                <a:gd name="adj" fmla="val 50000"/>
              </a:avLst>
            </a:prstGeom>
            <a:solidFill>
              <a:schemeClr val="tx1">
                <a:lumMod val="75000"/>
              </a:schemeClr>
            </a:solidFill>
            <a:ln>
              <a:solidFill>
                <a:schemeClr val="tx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en" dirty="0">
                  <a:solidFill>
                    <a:schemeClr val="bg1"/>
                  </a:solidFill>
                  <a:latin typeface="Roboto"/>
                  <a:ea typeface="Roboto"/>
                  <a:cs typeface="Roboto"/>
                  <a:sym typeface="Roboto"/>
                </a:rPr>
                <a:t>Address Feedback</a:t>
              </a:r>
              <a:br>
                <a:rPr lang="en" dirty="0">
                  <a:solidFill>
                    <a:schemeClr val="bg1"/>
                  </a:solidFill>
                  <a:latin typeface="Roboto"/>
                  <a:ea typeface="Roboto"/>
                  <a:cs typeface="Roboto"/>
                  <a:sym typeface="Roboto"/>
                </a:rPr>
              </a:br>
              <a:r>
                <a:rPr lang="en" dirty="0">
                  <a:solidFill>
                    <a:schemeClr val="bg1"/>
                  </a:solidFill>
                  <a:latin typeface="Roboto"/>
                  <a:ea typeface="Roboto"/>
                  <a:cs typeface="Roboto"/>
                  <a:sym typeface="Roboto"/>
                </a:rPr>
                <a:t>&amp; Technical Questions</a:t>
              </a:r>
              <a:endParaRPr dirty="0">
                <a:solidFill>
                  <a:schemeClr val="bg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Reviews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Clean Code Best Practices</a:t>
            </a:r>
            <a:endParaRPr/>
          </a:p>
        </p:txBody>
      </p:sp>
      <p:pic>
        <p:nvPicPr>
          <p:cNvPr id="278" name="Google Shape;278;p37"/>
          <p:cNvPicPr preferRelativeResize="0"/>
          <p:nvPr/>
        </p:nvPicPr>
        <p:blipFill>
          <a:blip r:embed="rId3">
            <a:alphaModFix/>
          </a:blip>
          <a:stretch>
            <a:fillRect/>
          </a:stretch>
        </p:blipFill>
        <p:spPr>
          <a:xfrm>
            <a:off x="5090675" y="2258812"/>
            <a:ext cx="3454250" cy="2030725"/>
          </a:xfrm>
          <a:prstGeom prst="rect">
            <a:avLst/>
          </a:prstGeom>
          <a:noFill/>
          <a:ln>
            <a:noFill/>
          </a:ln>
        </p:spPr>
      </p:pic>
      <p:sp>
        <p:nvSpPr>
          <p:cNvPr id="279" name="Google Shape;279;p37"/>
          <p:cNvSpPr txBox="1">
            <a:spLocks noGrp="1"/>
          </p:cNvSpPr>
          <p:nvPr>
            <p:ph type="body" idx="1"/>
          </p:nvPr>
        </p:nvSpPr>
        <p:spPr>
          <a:xfrm>
            <a:off x="471900" y="1919075"/>
            <a:ext cx="41274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Remove Dead Code</a:t>
            </a:r>
            <a:endParaRPr dirty="0"/>
          </a:p>
          <a:p>
            <a:pPr marL="457200" lvl="0" indent="-342900" algn="l" rtl="0">
              <a:spcBef>
                <a:spcPts val="0"/>
              </a:spcBef>
              <a:spcAft>
                <a:spcPts val="0"/>
              </a:spcAft>
              <a:buSzPts val="1800"/>
              <a:buChar char="●"/>
            </a:pPr>
            <a:r>
              <a:rPr lang="en" dirty="0"/>
              <a:t>Clear Method &amp; Variable Names</a:t>
            </a:r>
            <a:endParaRPr dirty="0"/>
          </a:p>
          <a:p>
            <a:pPr marL="457200" lvl="0" indent="-342900" algn="l" rtl="0">
              <a:spcBef>
                <a:spcPts val="0"/>
              </a:spcBef>
              <a:spcAft>
                <a:spcPts val="0"/>
              </a:spcAft>
              <a:buSzPts val="1800"/>
              <a:buChar char="●"/>
            </a:pPr>
            <a:r>
              <a:rPr lang="en" dirty="0"/>
              <a:t>Encapsulate Duplicated Logic (DRY)</a:t>
            </a:r>
            <a:endParaRPr dirty="0"/>
          </a:p>
          <a:p>
            <a:pPr marL="457200" lvl="0" indent="-342900" algn="l" rtl="0">
              <a:spcBef>
                <a:spcPts val="0"/>
              </a:spcBef>
              <a:spcAft>
                <a:spcPts val="0"/>
              </a:spcAft>
              <a:buSzPts val="1800"/>
              <a:buChar char="●"/>
            </a:pPr>
            <a:r>
              <a:rPr lang="en-US" dirty="0"/>
              <a:t>Comments Explain </a:t>
            </a:r>
            <a:r>
              <a:rPr lang="en-US" i="1" dirty="0"/>
              <a:t>Why</a:t>
            </a:r>
            <a:r>
              <a:rPr lang="en-US" dirty="0"/>
              <a:t> Not </a:t>
            </a:r>
            <a:r>
              <a:rPr lang="en-US" i="1" dirty="0"/>
              <a:t>How</a:t>
            </a:r>
          </a:p>
          <a:p>
            <a:pPr marL="457200" lvl="0" indent="-342900" algn="l" rtl="0">
              <a:spcBef>
                <a:spcPts val="0"/>
              </a:spcBef>
              <a:spcAft>
                <a:spcPts val="0"/>
              </a:spcAft>
              <a:buSzPts val="1800"/>
              <a:buChar char="●"/>
            </a:pPr>
            <a:r>
              <a:rPr lang="en" dirty="0"/>
              <a:t>Clear Commit Messages</a:t>
            </a:r>
            <a:endParaRPr dirty="0"/>
          </a:p>
          <a:p>
            <a:pPr marL="457200" lvl="0" indent="-342900" algn="l" rtl="0">
              <a:spcBef>
                <a:spcPts val="0"/>
              </a:spcBef>
              <a:spcAft>
                <a:spcPts val="0"/>
              </a:spcAft>
              <a:buSzPts val="1800"/>
              <a:buChar char="●"/>
            </a:pPr>
            <a:r>
              <a:rPr lang="en" dirty="0"/>
              <a:t>Spacing and formatting helps</a:t>
            </a:r>
          </a:p>
          <a:p>
            <a:pPr lvl="1" indent="-342900">
              <a:spcBef>
                <a:spcPts val="0"/>
              </a:spcBef>
              <a:buSzPts val="1800"/>
              <a:buChar char="●"/>
            </a:pPr>
            <a:r>
              <a:rPr lang="en" dirty="0"/>
              <a:t>Note: Teams will usually have predefined formatting/spacing/naming</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Addressing Feedback</a:t>
            </a:r>
            <a:endParaRPr/>
          </a:p>
        </p:txBody>
      </p:sp>
      <p:sp>
        <p:nvSpPr>
          <p:cNvPr id="291" name="Google Shape;291;p3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lvl="0"/>
            <a:r>
              <a:rPr lang="en-US" dirty="0"/>
              <a:t>A Code Review Is About The </a:t>
            </a:r>
            <a:r>
              <a:rPr lang="en-US" i="1" dirty="0"/>
              <a:t>Code</a:t>
            </a:r>
            <a:r>
              <a:rPr lang="en-US" dirty="0"/>
              <a:t>, Not </a:t>
            </a:r>
            <a:r>
              <a:rPr lang="en-US" i="1" dirty="0"/>
              <a:t>You</a:t>
            </a:r>
          </a:p>
          <a:p>
            <a:pPr lvl="1" indent="-342900">
              <a:spcBef>
                <a:spcPts val="0"/>
              </a:spcBef>
              <a:buSzPts val="1800"/>
              <a:buChar char="●"/>
            </a:pPr>
            <a:r>
              <a:rPr lang="en-US" i="1" dirty="0"/>
              <a:t>Don’t take it personally!</a:t>
            </a:r>
            <a:endParaRPr lang="en" dirty="0"/>
          </a:p>
          <a:p>
            <a:pPr marL="457200" lvl="0" indent="-342900" algn="l" rtl="0">
              <a:spcBef>
                <a:spcPts val="0"/>
              </a:spcBef>
              <a:spcAft>
                <a:spcPts val="0"/>
              </a:spcAft>
              <a:buSzPts val="1800"/>
              <a:buChar char="●"/>
            </a:pPr>
            <a:r>
              <a:rPr lang="en" dirty="0"/>
              <a:t>Prioritize Changes</a:t>
            </a:r>
          </a:p>
          <a:p>
            <a:pPr lvl="1" indent="-342900">
              <a:spcBef>
                <a:spcPts val="0"/>
              </a:spcBef>
              <a:buSzPts val="1800"/>
              <a:buChar char="●"/>
            </a:pPr>
            <a:r>
              <a:rPr lang="en" dirty="0"/>
              <a:t>critical functional first</a:t>
            </a:r>
          </a:p>
          <a:p>
            <a:pPr lvl="1" indent="-342900">
              <a:spcBef>
                <a:spcPts val="0"/>
              </a:spcBef>
              <a:buSzPts val="1800"/>
              <a:buChar char="●"/>
            </a:pPr>
            <a:r>
              <a:rPr lang="en-US" dirty="0"/>
              <a:t>Re</a:t>
            </a:r>
            <a:r>
              <a:rPr lang="en" dirty="0"/>
              <a:t>design changes </a:t>
            </a:r>
            <a:endParaRPr dirty="0"/>
          </a:p>
          <a:p>
            <a:pPr marL="457200" lvl="0" indent="-342900" algn="l" rtl="0">
              <a:spcBef>
                <a:spcPts val="0"/>
              </a:spcBef>
              <a:spcAft>
                <a:spcPts val="0"/>
              </a:spcAft>
              <a:buSzPts val="1800"/>
              <a:buChar char="●"/>
            </a:pPr>
            <a:r>
              <a:rPr lang="en" dirty="0"/>
              <a:t>Ask What Could Be Improved</a:t>
            </a:r>
            <a:endParaRPr dirty="0"/>
          </a:p>
          <a:p>
            <a:pPr marL="457200" lvl="0" indent="-342900" algn="l" rtl="0">
              <a:spcBef>
                <a:spcPts val="0"/>
              </a:spcBef>
              <a:spcAft>
                <a:spcPts val="0"/>
              </a:spcAft>
              <a:buSzPts val="1800"/>
              <a:buChar char="●"/>
            </a:pPr>
            <a:r>
              <a:rPr lang="en" dirty="0"/>
              <a:t>Ask For Clarification and Explanation</a:t>
            </a:r>
            <a:endParaRPr dirty="0"/>
          </a:p>
          <a:p>
            <a:pPr marL="457200" lvl="0" indent="-342900" algn="l" rtl="0">
              <a:spcBef>
                <a:spcPts val="0"/>
              </a:spcBef>
              <a:spcAft>
                <a:spcPts val="0"/>
              </a:spcAft>
              <a:buSzPts val="1800"/>
              <a:buChar char="●"/>
            </a:pPr>
            <a:r>
              <a:rPr lang="en" dirty="0"/>
              <a:t>Pair Up (pair programming)</a:t>
            </a:r>
            <a:endParaRPr dirty="0"/>
          </a:p>
        </p:txBody>
      </p:sp>
      <p:pic>
        <p:nvPicPr>
          <p:cNvPr id="292" name="Google Shape;292;p39"/>
          <p:cNvPicPr preferRelativeResize="0"/>
          <p:nvPr/>
        </p:nvPicPr>
        <p:blipFill>
          <a:blip r:embed="rId3">
            <a:alphaModFix/>
          </a:blip>
          <a:stretch>
            <a:fillRect/>
          </a:stretch>
        </p:blipFill>
        <p:spPr>
          <a:xfrm>
            <a:off x="5926524" y="1919075"/>
            <a:ext cx="2745576" cy="2745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Giving Feedback</a:t>
            </a:r>
            <a:endParaRPr/>
          </a:p>
        </p:txBody>
      </p:sp>
      <p:sp>
        <p:nvSpPr>
          <p:cNvPr id="298" name="Google Shape;298;p40"/>
          <p:cNvSpPr txBox="1">
            <a:spLocks noGrp="1"/>
          </p:cNvSpPr>
          <p:nvPr>
            <p:ph type="body" idx="1"/>
          </p:nvPr>
        </p:nvSpPr>
        <p:spPr>
          <a:xfrm>
            <a:off x="471899" y="1919075"/>
            <a:ext cx="4317077"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We’re </a:t>
            </a:r>
            <a:r>
              <a:rPr lang="en" i="1" dirty="0"/>
              <a:t>All</a:t>
            </a:r>
            <a:r>
              <a:rPr lang="en" dirty="0"/>
              <a:t> Learning</a:t>
            </a:r>
            <a:endParaRPr dirty="0"/>
          </a:p>
          <a:p>
            <a:pPr marL="457200" lvl="0" indent="-342900" algn="l" rtl="0">
              <a:spcBef>
                <a:spcPts val="0"/>
              </a:spcBef>
              <a:spcAft>
                <a:spcPts val="0"/>
              </a:spcAft>
              <a:buSzPts val="1800"/>
              <a:buChar char="●"/>
            </a:pPr>
            <a:r>
              <a:rPr lang="en" dirty="0"/>
              <a:t>Ask For Clarification</a:t>
            </a:r>
            <a:endParaRPr dirty="0"/>
          </a:p>
          <a:p>
            <a:pPr marL="457200" lvl="0" indent="-342900" algn="l" rtl="0">
              <a:spcBef>
                <a:spcPts val="0"/>
              </a:spcBef>
              <a:spcAft>
                <a:spcPts val="0"/>
              </a:spcAft>
              <a:buSzPts val="1800"/>
              <a:buChar char="●"/>
            </a:pPr>
            <a:r>
              <a:rPr lang="en" dirty="0"/>
              <a:t>Avoid “you” statements (accusatory)</a:t>
            </a:r>
            <a:endParaRPr dirty="0"/>
          </a:p>
          <a:p>
            <a:pPr marL="457200" lvl="0" indent="-342900" algn="l" rtl="0">
              <a:spcBef>
                <a:spcPts val="0"/>
              </a:spcBef>
              <a:spcAft>
                <a:spcPts val="0"/>
              </a:spcAft>
              <a:buSzPts val="1800"/>
              <a:buChar char="●"/>
            </a:pPr>
            <a:r>
              <a:rPr lang="en" dirty="0"/>
              <a:t>Provide Actionable Suggestions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 Lessons You Have To Learn The Hard Way</a:t>
            </a:r>
            <a:endParaRPr/>
          </a:p>
        </p:txBody>
      </p:sp>
      <p:pic>
        <p:nvPicPr>
          <p:cNvPr id="285" name="Google Shape;285;p38"/>
          <p:cNvPicPr preferRelativeResize="0"/>
          <p:nvPr/>
        </p:nvPicPr>
        <p:blipFill>
          <a:blip r:embed="rId3">
            <a:alphaModFix/>
          </a:blip>
          <a:stretch>
            <a:fillRect/>
          </a:stretch>
        </p:blipFill>
        <p:spPr>
          <a:xfrm>
            <a:off x="1238250" y="279125"/>
            <a:ext cx="6667500" cy="4219575"/>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44775</TotalTime>
  <Words>1865</Words>
  <Application>Microsoft Macintosh PowerPoint</Application>
  <PresentationFormat>On-screen Show (16:9)</PresentationFormat>
  <Paragraphs>272</Paragraphs>
  <Slides>28</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Roboto</vt:lpstr>
      <vt:lpstr>Material</vt:lpstr>
      <vt:lpstr>LaunchCode Liftoff</vt:lpstr>
      <vt:lpstr>Agenda &amp; Objectives</vt:lpstr>
      <vt:lpstr>Liftoff Project Timeline</vt:lpstr>
      <vt:lpstr>Liftoff Project Timeline</vt:lpstr>
      <vt:lpstr>Code Reviews</vt:lpstr>
      <vt:lpstr>Clean Code Best Practices</vt:lpstr>
      <vt:lpstr>Addressing Feedback</vt:lpstr>
      <vt:lpstr>Giving Feedback</vt:lpstr>
      <vt:lpstr>PowerPoint Presentation</vt:lpstr>
      <vt:lpstr>Preparing for Tech Interviews</vt:lpstr>
      <vt:lpstr>First things, first….Technical Interview</vt:lpstr>
      <vt:lpstr>Live Coding</vt:lpstr>
      <vt:lpstr>Live Coding - Introduction</vt:lpstr>
      <vt:lpstr>Live Coding - Goals</vt:lpstr>
      <vt:lpstr>Live Coding - Process</vt:lpstr>
      <vt:lpstr>Gather Requirements</vt:lpstr>
      <vt:lpstr>Break Problem Down</vt:lpstr>
      <vt:lpstr>Pseudocode</vt:lpstr>
      <vt:lpstr>Write Syntax</vt:lpstr>
      <vt:lpstr>Test</vt:lpstr>
      <vt:lpstr>Make Changes</vt:lpstr>
      <vt:lpstr>Practice Makes Perfect</vt:lpstr>
      <vt:lpstr>Buy this book!</vt:lpstr>
      <vt:lpstr>Demo - Live Coding</vt:lpstr>
      <vt:lpstr>Coding challenge</vt:lpstr>
      <vt:lpstr>Activity: Standup</vt:lpstr>
      <vt:lpstr>Activity &amp; Assignment: Project Review</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KEvin Beashore</cp:lastModifiedBy>
  <cp:revision>35</cp:revision>
  <dcterms:modified xsi:type="dcterms:W3CDTF">2022-01-14T02:21:11Z</dcterms:modified>
</cp:coreProperties>
</file>